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1EE0-D555-4283-BACF-AC8B6396E757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ECB7-1E19-4A4D-BCEC-648E1E63C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The Elements of Design</a:t>
            </a:r>
            <a:endParaRPr lang="en-US" dirty="0">
              <a:latin typeface="Goudy Stout" pitchFamily="18" charset="0"/>
            </a:endParaRPr>
          </a:p>
        </p:txBody>
      </p:sp>
      <p:pic>
        <p:nvPicPr>
          <p:cNvPr id="30724" name="Picture 4" descr="abstract art paintings by Gayla M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839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Value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 smtClean="0">
                <a:latin typeface="Georgia" pitchFamily="18" charset="0"/>
              </a:rPr>
              <a:t>Describes the darkness or lightness of an object</a:t>
            </a:r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In an image, our eye is usually drawn to the area with highest contrast</a:t>
            </a:r>
          </a:p>
          <a:p>
            <a:r>
              <a:rPr lang="en-US" dirty="0" smtClean="0">
                <a:latin typeface="Georgia" pitchFamily="18" charset="0"/>
              </a:rPr>
              <a:t>Light </a:t>
            </a:r>
            <a:r>
              <a:rPr lang="en-US" dirty="0">
                <a:latin typeface="Georgia" pitchFamily="18" charset="0"/>
              </a:rPr>
              <a:t>&amp; darks can be used to model, giving the effect of volume in a two dimensional image </a:t>
            </a:r>
          </a:p>
          <a:p>
            <a:r>
              <a:rPr lang="en-US" dirty="0" smtClean="0">
                <a:latin typeface="Georgia" pitchFamily="18" charset="0"/>
              </a:rPr>
              <a:t>Contrast </a:t>
            </a:r>
            <a:r>
              <a:rPr lang="en-US" dirty="0">
                <a:latin typeface="Georgia" pitchFamily="18" charset="0"/>
              </a:rPr>
              <a:t>can be created with opposing </a:t>
            </a:r>
            <a:r>
              <a:rPr lang="en-US" dirty="0" smtClean="0">
                <a:latin typeface="Georgia" pitchFamily="18" charset="0"/>
              </a:rPr>
              <a:t>color</a:t>
            </a:r>
            <a:r>
              <a:rPr lang="en-US" dirty="0">
                <a:latin typeface="Georgia" pitchFamily="18" charset="0"/>
              </a:rPr>
              <a:t>, differences in size, </a:t>
            </a:r>
            <a:r>
              <a:rPr lang="en-US" dirty="0" smtClean="0">
                <a:latin typeface="Georgia" pitchFamily="18" charset="0"/>
              </a:rPr>
              <a:t>or texture</a:t>
            </a:r>
            <a:endParaRPr lang="en-US" dirty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14338" name="Picture 2" descr="http://christeas.com/Abstract-Art-3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733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eorgia" pitchFamily="18" charset="0"/>
              </a:rPr>
              <a:t>What makes a good piece of artwork? 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72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composition of a piece of artwork is made up of the arrangement of the elements.  These are known as the elements of design. </a:t>
            </a:r>
          </a:p>
          <a:p>
            <a:r>
              <a:rPr lang="en-US" dirty="0" smtClean="0"/>
              <a:t>Every artwork ever made can be described by reference to these elements. </a:t>
            </a:r>
            <a:endParaRPr lang="en-US" dirty="0"/>
          </a:p>
        </p:txBody>
      </p:sp>
      <p:pic>
        <p:nvPicPr>
          <p:cNvPr id="7170" name="Picture 2" descr="http://z.hubpages.com/u/851301_f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52425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Elements of Design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Harrington" pitchFamily="82" charset="0"/>
              </a:rPr>
              <a:t>Line</a:t>
            </a:r>
          </a:p>
          <a:p>
            <a:r>
              <a:rPr lang="en-US" dirty="0" smtClean="0">
                <a:latin typeface="Harrington" pitchFamily="82" charset="0"/>
              </a:rPr>
              <a:t>Shape</a:t>
            </a:r>
            <a:endParaRPr lang="en-US" dirty="0">
              <a:latin typeface="Harrington" pitchFamily="82" charset="0"/>
            </a:endParaRPr>
          </a:p>
          <a:p>
            <a:r>
              <a:rPr lang="en-US" dirty="0" smtClean="0">
                <a:latin typeface="Harrington" pitchFamily="82" charset="0"/>
              </a:rPr>
              <a:t>Color</a:t>
            </a:r>
            <a:endParaRPr lang="en-US" dirty="0">
              <a:latin typeface="Harrington" pitchFamily="82" charset="0"/>
            </a:endParaRPr>
          </a:p>
          <a:p>
            <a:r>
              <a:rPr lang="en-US" dirty="0" smtClean="0">
                <a:latin typeface="Harrington" pitchFamily="82" charset="0"/>
              </a:rPr>
              <a:t>Space</a:t>
            </a:r>
            <a:endParaRPr lang="en-US" dirty="0">
              <a:latin typeface="Harrington" pitchFamily="82" charset="0"/>
            </a:endParaRPr>
          </a:p>
          <a:p>
            <a:r>
              <a:rPr lang="en-US" dirty="0" smtClean="0">
                <a:latin typeface="Harrington" pitchFamily="82" charset="0"/>
              </a:rPr>
              <a:t>Value</a:t>
            </a:r>
            <a:endParaRPr lang="en-US" dirty="0">
              <a:latin typeface="Harrington" pitchFamily="82" charset="0"/>
            </a:endParaRPr>
          </a:p>
          <a:p>
            <a:r>
              <a:rPr lang="en-US" dirty="0" smtClean="0">
                <a:latin typeface="Harrington" pitchFamily="82" charset="0"/>
              </a:rPr>
              <a:t>Texture</a:t>
            </a:r>
          </a:p>
          <a:p>
            <a:r>
              <a:rPr lang="en-US" dirty="0" smtClean="0">
                <a:latin typeface="Harrington" pitchFamily="82" charset="0"/>
              </a:rPr>
              <a:t>Form</a:t>
            </a:r>
            <a:endParaRPr lang="en-US" dirty="0">
              <a:latin typeface="Harrington" pitchFamily="82" charset="0"/>
            </a:endParaRPr>
          </a:p>
          <a:p>
            <a:endParaRPr lang="en-US" dirty="0"/>
          </a:p>
        </p:txBody>
      </p:sp>
      <p:pic>
        <p:nvPicPr>
          <p:cNvPr id="17414" name="Picture 6" descr="http://paintings.name/images/art/388/pure-abstract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3999"/>
            <a:ext cx="5257800" cy="5099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Line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724400" cy="6019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sz="4200" dirty="0">
              <a:latin typeface="Georgia" pitchFamily="18" charset="0"/>
            </a:endParaRPr>
          </a:p>
          <a:p>
            <a:r>
              <a:rPr lang="en-US" sz="4200" dirty="0" smtClean="0">
                <a:latin typeface="Georgia" pitchFamily="18" charset="0"/>
              </a:rPr>
              <a:t>A path of a moving point through space.</a:t>
            </a:r>
          </a:p>
          <a:p>
            <a:r>
              <a:rPr lang="en-US" sz="4200" dirty="0" smtClean="0">
                <a:latin typeface="Georgia" pitchFamily="18" charset="0"/>
              </a:rPr>
              <a:t>A line can differ in: </a:t>
            </a:r>
          </a:p>
          <a:p>
            <a:r>
              <a:rPr lang="en-US" sz="4200" dirty="0" smtClean="0">
                <a:latin typeface="Georgia" pitchFamily="18" charset="0"/>
              </a:rPr>
              <a:t>Length</a:t>
            </a:r>
          </a:p>
          <a:p>
            <a:r>
              <a:rPr lang="en-US" sz="4200" dirty="0" smtClean="0">
                <a:latin typeface="Georgia" pitchFamily="18" charset="0"/>
              </a:rPr>
              <a:t>Width</a:t>
            </a:r>
          </a:p>
          <a:p>
            <a:r>
              <a:rPr lang="en-US" sz="4200" dirty="0" smtClean="0">
                <a:latin typeface="Georgia" pitchFamily="18" charset="0"/>
              </a:rPr>
              <a:t>Texture</a:t>
            </a:r>
          </a:p>
          <a:p>
            <a:r>
              <a:rPr lang="en-US" sz="4200" dirty="0" smtClean="0">
                <a:latin typeface="Georgia" pitchFamily="18" charset="0"/>
              </a:rPr>
              <a:t>Direction</a:t>
            </a:r>
          </a:p>
          <a:p>
            <a:r>
              <a:rPr lang="en-US" sz="4200" dirty="0" smtClean="0">
                <a:latin typeface="Georgia" pitchFamily="18" charset="0"/>
              </a:rPr>
              <a:t>Curve </a:t>
            </a:r>
          </a:p>
          <a:p>
            <a:endParaRPr lang="en-US" sz="4200" dirty="0" smtClean="0">
              <a:latin typeface="Georgia" pitchFamily="18" charset="0"/>
            </a:endParaRPr>
          </a:p>
          <a:p>
            <a:r>
              <a:rPr lang="en-US" sz="4200" dirty="0" smtClean="0">
                <a:latin typeface="Georgia" pitchFamily="18" charset="0"/>
              </a:rPr>
              <a:t>Lines imply </a:t>
            </a:r>
            <a:r>
              <a:rPr lang="en-US" sz="4200" dirty="0">
                <a:latin typeface="Georgia" pitchFamily="18" charset="0"/>
              </a:rPr>
              <a:t>direction and movement</a:t>
            </a:r>
          </a:p>
          <a:p>
            <a:r>
              <a:rPr lang="en-US" sz="4200" dirty="0" smtClean="0">
                <a:latin typeface="Georgia" pitchFamily="18" charset="0"/>
              </a:rPr>
              <a:t>Divide </a:t>
            </a:r>
            <a:r>
              <a:rPr lang="en-US" sz="4200" dirty="0">
                <a:latin typeface="Georgia" pitchFamily="18" charset="0"/>
              </a:rPr>
              <a:t>and connect</a:t>
            </a:r>
          </a:p>
          <a:p>
            <a:r>
              <a:rPr lang="en-US" sz="4200" dirty="0" smtClean="0">
                <a:latin typeface="Georgia" pitchFamily="18" charset="0"/>
              </a:rPr>
              <a:t>Imply perspective</a:t>
            </a:r>
          </a:p>
          <a:p>
            <a:pPr>
              <a:buNone/>
            </a:pPr>
            <a:endParaRPr lang="en-US" sz="4200" dirty="0">
              <a:latin typeface="Georgia" pitchFamily="18" charset="0"/>
            </a:endParaRPr>
          </a:p>
          <a:p>
            <a:r>
              <a:rPr lang="en-US" sz="4200" b="1" dirty="0" smtClean="0">
                <a:latin typeface="Georgia" pitchFamily="18" charset="0"/>
              </a:rPr>
              <a:t>Type of Lines:</a:t>
            </a:r>
            <a:endParaRPr lang="en-US" sz="4200" b="1" dirty="0">
              <a:latin typeface="Georgia" pitchFamily="18" charset="0"/>
            </a:endParaRPr>
          </a:p>
          <a:p>
            <a:r>
              <a:rPr lang="en-US" sz="4200" dirty="0">
                <a:latin typeface="Georgia" pitchFamily="18" charset="0"/>
              </a:rPr>
              <a:t>Implied </a:t>
            </a:r>
            <a:r>
              <a:rPr lang="en-US" sz="4200" dirty="0" smtClean="0">
                <a:latin typeface="Georgia" pitchFamily="18" charset="0"/>
              </a:rPr>
              <a:t>lines</a:t>
            </a:r>
            <a:endParaRPr lang="en-US" sz="4200" dirty="0">
              <a:latin typeface="Georgia" pitchFamily="18" charset="0"/>
            </a:endParaRPr>
          </a:p>
          <a:p>
            <a:r>
              <a:rPr lang="en-US" sz="4200" dirty="0" smtClean="0">
                <a:latin typeface="Georgia" pitchFamily="18" charset="0"/>
              </a:rPr>
              <a:t>Gestures</a:t>
            </a:r>
            <a:endParaRPr lang="en-US" sz="4200" dirty="0">
              <a:latin typeface="Georgia" pitchFamily="18" charset="0"/>
            </a:endParaRPr>
          </a:p>
          <a:p>
            <a:r>
              <a:rPr lang="en-US" sz="4200" dirty="0" smtClean="0">
                <a:latin typeface="Georgia" pitchFamily="18" charset="0"/>
              </a:rPr>
              <a:t>Movement</a:t>
            </a:r>
          </a:p>
          <a:p>
            <a:r>
              <a:rPr lang="en-US" sz="4200" dirty="0" smtClean="0">
                <a:latin typeface="Georgia" pitchFamily="18" charset="0"/>
              </a:rPr>
              <a:t>Contour lines</a:t>
            </a:r>
            <a:endParaRPr lang="en-US" sz="4200" dirty="0">
              <a:latin typeface="Georgia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http://www.mde-art.com/art-blog/wp-content/uploads/2008/07/abstract-art-face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4114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Shape</a:t>
            </a:r>
            <a:endParaRPr lang="en-US" dirty="0">
              <a:latin typeface="Goudy Stout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757074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667000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 Shape is a two dimensional area that is defined in some way</a:t>
            </a:r>
            <a:r>
              <a:rPr lang="en-US" sz="2200" dirty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by a line, an edge, a color, or a texture.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 Square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Georgia" pitchFamily="18" charset="0"/>
              </a:rPr>
              <a:t>  Circle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Georgia" pitchFamily="18" charset="0"/>
              </a:rPr>
              <a:t>  Rectangle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Georgia" pitchFamily="18" charset="0"/>
              </a:rPr>
              <a:t>  Triangle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Georgia" pitchFamily="18" charset="0"/>
              </a:rPr>
              <a:t>  Shapes can be geometric or organic.</a:t>
            </a:r>
            <a:endParaRPr lang="en-US" sz="2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Form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three-dimensional object</a:t>
            </a:r>
          </a:p>
          <a:p>
            <a:r>
              <a:rPr lang="en-US" dirty="0" smtClean="0"/>
              <a:t>A form has:</a:t>
            </a:r>
          </a:p>
          <a:p>
            <a:r>
              <a:rPr lang="en-US" dirty="0" smtClean="0"/>
              <a:t>Height</a:t>
            </a:r>
          </a:p>
          <a:p>
            <a:r>
              <a:rPr lang="en-US" smtClean="0"/>
              <a:t>Width</a:t>
            </a:r>
            <a:endParaRPr lang="en-US" dirty="0" smtClean="0"/>
          </a:p>
          <a:p>
            <a:r>
              <a:rPr lang="en-US" dirty="0" smtClean="0"/>
              <a:t>Depth</a:t>
            </a:r>
          </a:p>
          <a:p>
            <a:endParaRPr lang="en-US" dirty="0"/>
          </a:p>
        </p:txBody>
      </p:sp>
      <p:pic>
        <p:nvPicPr>
          <p:cNvPr id="33796" name="Picture 4" descr="http://static.flickr.com/55/163675234_4a8aa6cd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438400"/>
            <a:ext cx="49149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Space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47244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eorgia" pitchFamily="18" charset="0"/>
              </a:rPr>
              <a:t>Refers to the emptiness or area between, around, above, below, or within objects.  </a:t>
            </a:r>
          </a:p>
          <a:p>
            <a:r>
              <a:rPr lang="en-US" dirty="0" smtClean="0">
                <a:latin typeface="Georgia" pitchFamily="18" charset="0"/>
              </a:rPr>
              <a:t>Two dimensional</a:t>
            </a:r>
          </a:p>
          <a:p>
            <a:r>
              <a:rPr lang="en-US" dirty="0" smtClean="0">
                <a:latin typeface="Georgia" pitchFamily="18" charset="0"/>
              </a:rPr>
              <a:t>Three dimensional</a:t>
            </a:r>
          </a:p>
          <a:p>
            <a:r>
              <a:rPr lang="en-US" b="1" dirty="0" smtClean="0">
                <a:latin typeface="Georgia" pitchFamily="18" charset="0"/>
              </a:rPr>
              <a:t>Positive/Negative </a:t>
            </a:r>
            <a:r>
              <a:rPr lang="en-US" b="1" dirty="0">
                <a:latin typeface="Georgia" pitchFamily="18" charset="0"/>
              </a:rPr>
              <a:t>Space</a:t>
            </a:r>
          </a:p>
          <a:p>
            <a:r>
              <a:rPr lang="en-US" dirty="0" smtClean="0">
                <a:latin typeface="Georgia" pitchFamily="18" charset="0"/>
              </a:rPr>
              <a:t>The </a:t>
            </a:r>
            <a:r>
              <a:rPr lang="en-US" dirty="0">
                <a:latin typeface="Georgia" pitchFamily="18" charset="0"/>
              </a:rPr>
              <a:t>shape formed by the figure or subject is the positive </a:t>
            </a:r>
            <a:r>
              <a:rPr lang="en-US" dirty="0" smtClean="0">
                <a:latin typeface="Georgia" pitchFamily="18" charset="0"/>
              </a:rPr>
              <a:t>space.</a:t>
            </a:r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The shape of the background is the negative </a:t>
            </a:r>
            <a:r>
              <a:rPr lang="en-US" dirty="0" smtClean="0">
                <a:latin typeface="Georgia" pitchFamily="18" charset="0"/>
              </a:rPr>
              <a:t>space.</a:t>
            </a:r>
            <a:endParaRPr lang="en-US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Space </a:t>
            </a:r>
            <a:r>
              <a:rPr lang="en-US" dirty="0">
                <a:latin typeface="Georgia" pitchFamily="18" charset="0"/>
              </a:rPr>
              <a:t>can give the illusion of layers, and create a kind of perspective.</a:t>
            </a:r>
          </a:p>
        </p:txBody>
      </p:sp>
      <p:pic>
        <p:nvPicPr>
          <p:cNvPr id="2053" name="Picture 5" descr="Abstract Art oil on panel title the wave Limited Edition Giclee prints avail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85800"/>
            <a:ext cx="3757528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Texture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dirty="0" smtClean="0"/>
              <a:t>Gives the viewer a tactile experience</a:t>
            </a:r>
          </a:p>
          <a:p>
            <a:r>
              <a:rPr lang="en-US" dirty="0" smtClean="0"/>
              <a:t>Rough, Smooth, Furry, Shiny, Prickly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95400"/>
            <a:ext cx="495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Color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886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An element of art that is derived from reflected light.</a:t>
            </a:r>
          </a:p>
          <a:p>
            <a:r>
              <a:rPr lang="en-US" dirty="0" smtClean="0"/>
              <a:t>Color is very expressive and can be symbolic or realistic </a:t>
            </a:r>
          </a:p>
          <a:p>
            <a:r>
              <a:rPr lang="en-US" dirty="0" smtClean="0"/>
              <a:t>It appeals strongly to the senses and emotions.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onobjective ar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324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Elements of Design</vt:lpstr>
      <vt:lpstr>What makes a good piece of artwork? </vt:lpstr>
      <vt:lpstr>Elements of Design</vt:lpstr>
      <vt:lpstr>Line</vt:lpstr>
      <vt:lpstr>Shape</vt:lpstr>
      <vt:lpstr>Form</vt:lpstr>
      <vt:lpstr>Space</vt:lpstr>
      <vt:lpstr>Texture</vt:lpstr>
      <vt:lpstr>Color</vt:lpstr>
      <vt:lpstr>Value</vt:lpstr>
    </vt:vector>
  </TitlesOfParts>
  <Company>Dundee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and Elements of Design</dc:title>
  <dc:creator>Dundee Community Schools</dc:creator>
  <cp:lastModifiedBy>Lindsay Powers</cp:lastModifiedBy>
  <cp:revision>22</cp:revision>
  <dcterms:created xsi:type="dcterms:W3CDTF">2009-12-14T17:53:22Z</dcterms:created>
  <dcterms:modified xsi:type="dcterms:W3CDTF">2013-11-05T13:48:06Z</dcterms:modified>
</cp:coreProperties>
</file>