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72" r:id="rId4"/>
    <p:sldId id="260" r:id="rId5"/>
    <p:sldId id="261" r:id="rId6"/>
    <p:sldId id="262" r:id="rId7"/>
    <p:sldId id="263" r:id="rId8"/>
    <p:sldId id="270" r:id="rId9"/>
    <p:sldId id="273" r:id="rId10"/>
    <p:sldId id="271" r:id="rId11"/>
    <p:sldId id="275" r:id="rId12"/>
    <p:sldId id="276" r:id="rId13"/>
    <p:sldId id="277" r:id="rId14"/>
    <p:sldId id="278" r:id="rId15"/>
    <p:sldId id="279" r:id="rId16"/>
    <p:sldId id="280" r:id="rId17"/>
    <p:sldId id="281" r:id="rId18"/>
    <p:sldId id="282" r:id="rId19"/>
    <p:sldId id="2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F6E4A2-3672-4913-B91E-374C49E09DF1}" type="datetimeFigureOut">
              <a:rPr lang="en-US" smtClean="0"/>
              <a:pPr/>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CAD75-9500-45E1-8050-E67E1593DA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F6E4A2-3672-4913-B91E-374C49E09DF1}" type="datetimeFigureOut">
              <a:rPr lang="en-US" smtClean="0"/>
              <a:pPr/>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CAD75-9500-45E1-8050-E67E1593DA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F6E4A2-3672-4913-B91E-374C49E09DF1}" type="datetimeFigureOut">
              <a:rPr lang="en-US" smtClean="0"/>
              <a:pPr/>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CAD75-9500-45E1-8050-E67E1593DA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F6E4A2-3672-4913-B91E-374C49E09DF1}" type="datetimeFigureOut">
              <a:rPr lang="en-US" smtClean="0"/>
              <a:pPr/>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CAD75-9500-45E1-8050-E67E1593DA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F6E4A2-3672-4913-B91E-374C49E09DF1}" type="datetimeFigureOut">
              <a:rPr lang="en-US" smtClean="0"/>
              <a:pPr/>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CAD75-9500-45E1-8050-E67E1593DA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F6E4A2-3672-4913-B91E-374C49E09DF1}" type="datetimeFigureOut">
              <a:rPr lang="en-US" smtClean="0"/>
              <a:pPr/>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1CAD75-9500-45E1-8050-E67E1593DA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F6E4A2-3672-4913-B91E-374C49E09DF1}" type="datetimeFigureOut">
              <a:rPr lang="en-US" smtClean="0"/>
              <a:pPr/>
              <a:t>3/8/2013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1CAD75-9500-45E1-8050-E67E1593DA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F6E4A2-3672-4913-B91E-374C49E09DF1}" type="datetimeFigureOut">
              <a:rPr lang="en-US" smtClean="0"/>
              <a:pPr/>
              <a:t>3/8/2013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1CAD75-9500-45E1-8050-E67E1593DA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6E4A2-3672-4913-B91E-374C49E09DF1}" type="datetimeFigureOut">
              <a:rPr lang="en-US" smtClean="0"/>
              <a:pPr/>
              <a:t>3/8/2013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1CAD75-9500-45E1-8050-E67E1593DA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F6E4A2-3672-4913-B91E-374C49E09DF1}" type="datetimeFigureOut">
              <a:rPr lang="en-US" smtClean="0"/>
              <a:pPr/>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1CAD75-9500-45E1-8050-E67E1593DA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F6E4A2-3672-4913-B91E-374C49E09DF1}" type="datetimeFigureOut">
              <a:rPr lang="en-US" smtClean="0"/>
              <a:pPr/>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1CAD75-9500-45E1-8050-E67E1593DA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6E4A2-3672-4913-B91E-374C49E09DF1}" type="datetimeFigureOut">
              <a:rPr lang="en-US" smtClean="0"/>
              <a:pPr/>
              <a:t>3/8/2013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CAD75-9500-45E1-8050-E67E1593DA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hyperlink" Target="http://ny-image2.etsy.com/il_fullxfull.93817934.jpg" TargetMode="External"/><Relationship Id="rId1" Type="http://schemas.openxmlformats.org/officeDocument/2006/relationships/slideLayout" Target="../slideLayouts/slideLayout2.xml"/><Relationship Id="rId6" Type="http://schemas.openxmlformats.org/officeDocument/2006/relationships/hyperlink" Target="http://ny-image1.etsy.com/il_fullxfull.93816417.jpg" TargetMode="External"/><Relationship Id="rId5" Type="http://schemas.openxmlformats.org/officeDocument/2006/relationships/image" Target="../media/image2.jpeg"/><Relationship Id="rId4" Type="http://schemas.openxmlformats.org/officeDocument/2006/relationships/hyperlink" Target="http://ny-image3.etsy.com/il_fullxfull.93816527.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hyperlink" Target="http://img0.etsystatic.com/il_fullxfull.240112172.jpg" TargetMode="External"/><Relationship Id="rId3" Type="http://schemas.openxmlformats.org/officeDocument/2006/relationships/image" Target="../media/image16.jpeg"/><Relationship Id="rId7" Type="http://schemas.openxmlformats.org/officeDocument/2006/relationships/image" Target="../media/image18.jpeg"/><Relationship Id="rId12" Type="http://schemas.openxmlformats.org/officeDocument/2006/relationships/image" Target="../media/image21.jpeg"/><Relationship Id="rId2" Type="http://schemas.openxmlformats.org/officeDocument/2006/relationships/hyperlink" Target="http://img2.etsystatic.com/il_fullxfull.227608078.jpg" TargetMode="External"/><Relationship Id="rId1" Type="http://schemas.openxmlformats.org/officeDocument/2006/relationships/slideLayout" Target="../slideLayouts/slideLayout2.xml"/><Relationship Id="rId6" Type="http://schemas.openxmlformats.org/officeDocument/2006/relationships/hyperlink" Target="http://img2.etsystatic.com/il_fullxfull.163874614.jpg" TargetMode="External"/><Relationship Id="rId11" Type="http://schemas.openxmlformats.org/officeDocument/2006/relationships/image" Target="../media/image20.jpeg"/><Relationship Id="rId5" Type="http://schemas.openxmlformats.org/officeDocument/2006/relationships/image" Target="../media/image17.jpeg"/><Relationship Id="rId10" Type="http://schemas.openxmlformats.org/officeDocument/2006/relationships/hyperlink" Target="http://img0.etsystatic.com/il_fullxfull.147502652.jpg" TargetMode="External"/><Relationship Id="rId4" Type="http://schemas.openxmlformats.org/officeDocument/2006/relationships/hyperlink" Target="http://img2.etsystatic.com/il_fullxfull.303785622.jpg" TargetMode="External"/><Relationship Id="rId9"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hyperlink" Target="http://ny-image2.etsy.com/il_fullxfull.124728586.jpg" TargetMode="External"/><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hyperlink" Target="http://ny-image1.etsy.com/il_fullxfull.92870081.jpg" TargetMode="External"/><Relationship Id="rId1" Type="http://schemas.openxmlformats.org/officeDocument/2006/relationships/slideLayout" Target="../slideLayouts/slideLayout2.xml"/><Relationship Id="rId6" Type="http://schemas.openxmlformats.org/officeDocument/2006/relationships/hyperlink" Target="http://ny-image0.etsy.com/il_fullxfull.108383152.jpg" TargetMode="External"/><Relationship Id="rId11" Type="http://schemas.openxmlformats.org/officeDocument/2006/relationships/image" Target="../media/image26.jpeg"/><Relationship Id="rId5" Type="http://schemas.openxmlformats.org/officeDocument/2006/relationships/image" Target="../media/image23.jpeg"/><Relationship Id="rId10" Type="http://schemas.openxmlformats.org/officeDocument/2006/relationships/hyperlink" Target="http://img2.etsystatic.com/il_fullxfull.293588594.jpg" TargetMode="External"/><Relationship Id="rId4" Type="http://schemas.openxmlformats.org/officeDocument/2006/relationships/hyperlink" Target="http://ny-image3.etsy.com/il_fullxfull.66717551.jpg" TargetMode="External"/><Relationship Id="rId9" Type="http://schemas.openxmlformats.org/officeDocument/2006/relationships/image" Target="../media/image25.jpeg"/></Relationships>
</file>

<file path=ppt/slides/_rels/slide13.xml.rels><?xml version="1.0" encoding="UTF-8" standalone="yes"?>
<Relationships xmlns="http://schemas.openxmlformats.org/package/2006/relationships"><Relationship Id="rId8" Type="http://schemas.openxmlformats.org/officeDocument/2006/relationships/hyperlink" Target="http://img3.etsystatic.com/il_fullxfull.241871103.jpg" TargetMode="External"/><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hyperlink" Target="http://img0.etsystatic.com/il_fullxfull.315221624.jpg" TargetMode="External"/><Relationship Id="rId1" Type="http://schemas.openxmlformats.org/officeDocument/2006/relationships/slideLayout" Target="../slideLayouts/slideLayout2.xml"/><Relationship Id="rId6" Type="http://schemas.openxmlformats.org/officeDocument/2006/relationships/hyperlink" Target="http://img1.etsystatic.com/il_fullxfull.264078141.jpg" TargetMode="External"/><Relationship Id="rId11" Type="http://schemas.openxmlformats.org/officeDocument/2006/relationships/image" Target="../media/image31.jpeg"/><Relationship Id="rId5" Type="http://schemas.openxmlformats.org/officeDocument/2006/relationships/image" Target="../media/image28.jpeg"/><Relationship Id="rId10" Type="http://schemas.openxmlformats.org/officeDocument/2006/relationships/hyperlink" Target="http://img0.etsystatic.com/il_fullxfull.284119776.jpg" TargetMode="External"/><Relationship Id="rId4" Type="http://schemas.openxmlformats.org/officeDocument/2006/relationships/hyperlink" Target="http://homedesignspins.com/?p=39361" TargetMode="External"/><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8" Type="http://schemas.openxmlformats.org/officeDocument/2006/relationships/hyperlink" Target="http://img1.etsystatic.com/il_fullxfull.267652925.jpg" TargetMode="External"/><Relationship Id="rId3" Type="http://schemas.openxmlformats.org/officeDocument/2006/relationships/image" Target="../media/image32.jpeg"/><Relationship Id="rId7" Type="http://schemas.openxmlformats.org/officeDocument/2006/relationships/image" Target="../media/image34.jpeg"/><Relationship Id="rId2" Type="http://schemas.openxmlformats.org/officeDocument/2006/relationships/hyperlink" Target="http://img2.etsystatic.com/il_fullxfull.285513950.jpg" TargetMode="External"/><Relationship Id="rId1" Type="http://schemas.openxmlformats.org/officeDocument/2006/relationships/slideLayout" Target="../slideLayouts/slideLayout2.xml"/><Relationship Id="rId6" Type="http://schemas.openxmlformats.org/officeDocument/2006/relationships/hyperlink" Target="http://img3.etsystatic.com/il_fullxfull.314170763.jpg" TargetMode="External"/><Relationship Id="rId11" Type="http://schemas.openxmlformats.org/officeDocument/2006/relationships/image" Target="../media/image36.jpeg"/><Relationship Id="rId5" Type="http://schemas.openxmlformats.org/officeDocument/2006/relationships/image" Target="../media/image33.jpeg"/><Relationship Id="rId10" Type="http://schemas.openxmlformats.org/officeDocument/2006/relationships/hyperlink" Target="http://img1.etsystatic.com/il_fullxfull.283437653.jpg" TargetMode="External"/><Relationship Id="rId4" Type="http://schemas.openxmlformats.org/officeDocument/2006/relationships/hyperlink" Target="http://img3.etsystatic.com/il_fullxfull.308043619.jpg" TargetMode="External"/><Relationship Id="rId9" Type="http://schemas.openxmlformats.org/officeDocument/2006/relationships/image" Target="../media/image35.jpeg"/></Relationships>
</file>

<file path=ppt/slides/_rels/slide15.xml.rels><?xml version="1.0" encoding="UTF-8" standalone="yes"?>
<Relationships xmlns="http://schemas.openxmlformats.org/package/2006/relationships"><Relationship Id="rId8" Type="http://schemas.openxmlformats.org/officeDocument/2006/relationships/hyperlink" Target="http://www.thecrayonlab.com/2012/11/georgia-okeeffe-flower-bowls.html" TargetMode="External"/><Relationship Id="rId3" Type="http://schemas.openxmlformats.org/officeDocument/2006/relationships/image" Target="../media/image37.jpeg"/><Relationship Id="rId7" Type="http://schemas.openxmlformats.org/officeDocument/2006/relationships/image" Target="../media/image39.jpeg"/><Relationship Id="rId2" Type="http://schemas.openxmlformats.org/officeDocument/2006/relationships/hyperlink" Target="http://www.etsy.com/listing/59789337/pottery-bowl-poppy-bowl-ceramic-soup" TargetMode="External"/><Relationship Id="rId1" Type="http://schemas.openxmlformats.org/officeDocument/2006/relationships/slideLayout" Target="../slideLayouts/slideLayout2.xml"/><Relationship Id="rId6" Type="http://schemas.openxmlformats.org/officeDocument/2006/relationships/hyperlink" Target="http://img3.etsystatic.com/il_fullxfull.240350959.jpg" TargetMode="External"/><Relationship Id="rId11" Type="http://schemas.openxmlformats.org/officeDocument/2006/relationships/image" Target="../media/image41.jpeg"/><Relationship Id="rId5" Type="http://schemas.openxmlformats.org/officeDocument/2006/relationships/image" Target="../media/image38.jpeg"/><Relationship Id="rId10" Type="http://schemas.openxmlformats.org/officeDocument/2006/relationships/hyperlink" Target="http://img0.etsystatic.com/il_fullxfull.133928048.jpg" TargetMode="External"/><Relationship Id="rId4" Type="http://schemas.openxmlformats.org/officeDocument/2006/relationships/hyperlink" Target="http://img1.etsystatic.com/il_fullxfull.226059473.jpg" TargetMode="External"/><Relationship Id="rId9" Type="http://schemas.openxmlformats.org/officeDocument/2006/relationships/image" Target="../media/image40.jpeg"/></Relationships>
</file>

<file path=ppt/slides/_rels/slide16.xml.rels><?xml version="1.0" encoding="UTF-8" standalone="yes"?>
<Relationships xmlns="http://schemas.openxmlformats.org/package/2006/relationships"><Relationship Id="rId8" Type="http://schemas.openxmlformats.org/officeDocument/2006/relationships/hyperlink" Target="http://img3.etsystatic.com/il_fullxfull.298423015.jpg" TargetMode="External"/><Relationship Id="rId13"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4.jpeg"/><Relationship Id="rId12" Type="http://schemas.openxmlformats.org/officeDocument/2006/relationships/hyperlink" Target="http://img0.etsystatic.com/il_fullxfull.291023456.jpg" TargetMode="External"/><Relationship Id="rId2" Type="http://schemas.openxmlformats.org/officeDocument/2006/relationships/hyperlink" Target="http://img3.etsystatic.com/il_fullxfull.292283851.jpg" TargetMode="External"/><Relationship Id="rId1" Type="http://schemas.openxmlformats.org/officeDocument/2006/relationships/slideLayout" Target="../slideLayouts/slideLayout2.xml"/><Relationship Id="rId6" Type="http://schemas.openxmlformats.org/officeDocument/2006/relationships/hyperlink" Target="http://img0.etsystatic.com/il_fullxfull.9376284.jpg" TargetMode="External"/><Relationship Id="rId11" Type="http://schemas.openxmlformats.org/officeDocument/2006/relationships/image" Target="../media/image46.jpeg"/><Relationship Id="rId5" Type="http://schemas.openxmlformats.org/officeDocument/2006/relationships/image" Target="../media/image43.jpeg"/><Relationship Id="rId10" Type="http://schemas.openxmlformats.org/officeDocument/2006/relationships/hyperlink" Target="http://img2.etsystatic.com/il_fullxfull.298186850.jpg" TargetMode="External"/><Relationship Id="rId4" Type="http://schemas.openxmlformats.org/officeDocument/2006/relationships/hyperlink" Target="http://img2.etsystatic.com/il_fullxfull.299194678.jpg" TargetMode="External"/><Relationship Id="rId9" Type="http://schemas.openxmlformats.org/officeDocument/2006/relationships/image" Target="../media/image45.jpeg"/></Relationships>
</file>

<file path=ppt/slides/_rels/slide17.xml.rels><?xml version="1.0" encoding="UTF-8" standalone="yes"?>
<Relationships xmlns="http://schemas.openxmlformats.org/package/2006/relationships"><Relationship Id="rId8" Type="http://schemas.openxmlformats.org/officeDocument/2006/relationships/hyperlink" Target="http://noodleandlou.blogspot.com/search?q=valentine" TargetMode="External"/><Relationship Id="rId3" Type="http://schemas.openxmlformats.org/officeDocument/2006/relationships/image" Target="../media/image49.jpeg"/><Relationship Id="rId7" Type="http://schemas.openxmlformats.org/officeDocument/2006/relationships/image" Target="../media/image51.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hyperlink" Target="http://img2.etsystatic.com/il_fullxfull.296605162.jpg" TargetMode="External"/><Relationship Id="rId5" Type="http://schemas.openxmlformats.org/officeDocument/2006/relationships/image" Target="../media/image50.jpeg"/><Relationship Id="rId4" Type="http://schemas.openxmlformats.org/officeDocument/2006/relationships/hyperlink" Target="http://french-knot.tumblr.com/page/108" TargetMode="External"/><Relationship Id="rId9" Type="http://schemas.openxmlformats.org/officeDocument/2006/relationships/image" Target="../media/image52.jpeg"/></Relationships>
</file>

<file path=ppt/slides/_rels/slide18.xml.rels><?xml version="1.0" encoding="UTF-8" standalone="yes"?>
<Relationships xmlns="http://schemas.openxmlformats.org/package/2006/relationships"><Relationship Id="rId8" Type="http://schemas.openxmlformats.org/officeDocument/2006/relationships/hyperlink" Target="http://img3.etsystatic.com/il_fullxfull.300859587.jpg" TargetMode="External"/><Relationship Id="rId3" Type="http://schemas.openxmlformats.org/officeDocument/2006/relationships/image" Target="../media/image53.jpeg"/><Relationship Id="rId7" Type="http://schemas.openxmlformats.org/officeDocument/2006/relationships/image" Target="../media/image55.jpeg"/><Relationship Id="rId12" Type="http://schemas.openxmlformats.org/officeDocument/2006/relationships/image" Target="../media/image58.jpeg"/><Relationship Id="rId2" Type="http://schemas.openxmlformats.org/officeDocument/2006/relationships/hyperlink" Target="http://img1.etsystatic.com/il_fullxfull.256469365.jpg" TargetMode="External"/><Relationship Id="rId1" Type="http://schemas.openxmlformats.org/officeDocument/2006/relationships/slideLayout" Target="../slideLayouts/slideLayout2.xml"/><Relationship Id="rId6" Type="http://schemas.openxmlformats.org/officeDocument/2006/relationships/hyperlink" Target="http://img0.etsystatic.com/il_fullxfull.280759900.jpg" TargetMode="External"/><Relationship Id="rId11" Type="http://schemas.openxmlformats.org/officeDocument/2006/relationships/image" Target="../media/image57.jpeg"/><Relationship Id="rId5" Type="http://schemas.openxmlformats.org/officeDocument/2006/relationships/image" Target="../media/image54.jpeg"/><Relationship Id="rId10" Type="http://schemas.openxmlformats.org/officeDocument/2006/relationships/hyperlink" Target="http://img3.etsystatic.com/il_fullxfull.303410839.jpg" TargetMode="External"/><Relationship Id="rId4" Type="http://schemas.openxmlformats.org/officeDocument/2006/relationships/hyperlink" Target="http://img0.etsystatic.com/il_fullxfull.307159700.jpg" TargetMode="External"/><Relationship Id="rId9" Type="http://schemas.openxmlformats.org/officeDocument/2006/relationships/image" Target="../media/image56.jpeg"/></Relationships>
</file>

<file path=ppt/slides/_rels/slide19.xml.rels><?xml version="1.0" encoding="UTF-8" standalone="yes"?>
<Relationships xmlns="http://schemas.openxmlformats.org/package/2006/relationships"><Relationship Id="rId8" Type="http://schemas.openxmlformats.org/officeDocument/2006/relationships/hyperlink" Target="http://campaniainternational.com/index.php?page=faccia-large-planter" TargetMode="External"/><Relationship Id="rId13"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1.jpeg"/><Relationship Id="rId12" Type="http://schemas.openxmlformats.org/officeDocument/2006/relationships/hyperlink" Target="http://www.weefolk.com/brochuremoldb2_samples.htm" TargetMode="External"/><Relationship Id="rId2" Type="http://schemas.openxmlformats.org/officeDocument/2006/relationships/hyperlink" Target="http://www.etsy.com/listing/68748092/family-of-3-owls" TargetMode="External"/><Relationship Id="rId1" Type="http://schemas.openxmlformats.org/officeDocument/2006/relationships/slideLayout" Target="../slideLayouts/slideLayout2.xml"/><Relationship Id="rId6" Type="http://schemas.openxmlformats.org/officeDocument/2006/relationships/hyperlink" Target="http://kellyraeroberts.blogspot.com/2012/03/finally-showroom-tour-of-new-goodies.html" TargetMode="External"/><Relationship Id="rId11" Type="http://schemas.openxmlformats.org/officeDocument/2006/relationships/image" Target="../media/image63.jpeg"/><Relationship Id="rId5" Type="http://schemas.openxmlformats.org/officeDocument/2006/relationships/image" Target="../media/image60.jpeg"/><Relationship Id="rId10" Type="http://schemas.openxmlformats.org/officeDocument/2006/relationships/hyperlink" Target="http://www.lakesidepottery.com/Pages/Pictures/Handbuilding-projects-ideas-pictures.html" TargetMode="External"/><Relationship Id="rId4" Type="http://schemas.openxmlformats.org/officeDocument/2006/relationships/hyperlink" Target="http://www.claymonster.net/" TargetMode="External"/><Relationship Id="rId9" Type="http://schemas.openxmlformats.org/officeDocument/2006/relationships/image" Target="../media/image6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ny-image0.etsy.com/il_fullxfull.105608936.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ny-image0.etsy.com/il_fullxfull.92527072.jpg"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1143001"/>
            <a:ext cx="8382000" cy="2062103"/>
          </a:xfrm>
          <a:prstGeom prst="rect">
            <a:avLst/>
          </a:prstGeom>
        </p:spPr>
        <p:txBody>
          <a:bodyPr wrap="square">
            <a:spAutoFit/>
          </a:bodyPr>
          <a:lstStyle/>
          <a:p>
            <a:r>
              <a:rPr lang="en-US" sz="2400" dirty="0" smtClean="0">
                <a:solidFill>
                  <a:schemeClr val="accent3">
                    <a:lumMod val="75000"/>
                  </a:schemeClr>
                </a:solidFill>
              </a:rPr>
              <a:t>Clay is a natural substance found all over the world. Clay consists mostly of decomposed rock.</a:t>
            </a:r>
            <a:r>
              <a:rPr lang="en-US" sz="2400" b="1" dirty="0" smtClean="0"/>
              <a:t> </a:t>
            </a:r>
          </a:p>
          <a:p>
            <a:r>
              <a:rPr lang="en-US" sz="2400" b="1" dirty="0" smtClean="0">
                <a:solidFill>
                  <a:schemeClr val="accent3">
                    <a:lumMod val="75000"/>
                  </a:schemeClr>
                </a:solidFill>
              </a:rPr>
              <a:t>POTTERY- </a:t>
            </a:r>
            <a:r>
              <a:rPr lang="en-US" sz="2400" dirty="0" smtClean="0">
                <a:solidFill>
                  <a:schemeClr val="accent3">
                    <a:lumMod val="75000"/>
                  </a:schemeClr>
                </a:solidFill>
              </a:rPr>
              <a:t>Is a technique using clay to create symmetrical forms on a spinning wheel. </a:t>
            </a:r>
          </a:p>
          <a:p>
            <a:endParaRPr lang="en-US" sz="3200" dirty="0" smtClean="0">
              <a:solidFill>
                <a:schemeClr val="accent3">
                  <a:lumMod val="75000"/>
                </a:schemeClr>
              </a:solidFill>
            </a:endParaRPr>
          </a:p>
        </p:txBody>
      </p:sp>
      <p:sp>
        <p:nvSpPr>
          <p:cNvPr id="7" name="TextBox 6"/>
          <p:cNvSpPr txBox="1"/>
          <p:nvPr/>
        </p:nvSpPr>
        <p:spPr>
          <a:xfrm>
            <a:off x="2438400" y="0"/>
            <a:ext cx="3200400" cy="1446550"/>
          </a:xfrm>
          <a:prstGeom prst="rect">
            <a:avLst/>
          </a:prstGeom>
          <a:noFill/>
        </p:spPr>
        <p:txBody>
          <a:bodyPr wrap="square" rtlCol="0">
            <a:spAutoFit/>
          </a:bodyPr>
          <a:lstStyle/>
          <a:p>
            <a:r>
              <a:rPr lang="en-US" sz="8800" dirty="0" smtClean="0">
                <a:solidFill>
                  <a:schemeClr val="accent2">
                    <a:lumMod val="75000"/>
                  </a:schemeClr>
                </a:solidFill>
                <a:latin typeface="Algerian" pitchFamily="82" charset="0"/>
              </a:rPr>
              <a:t>Clay</a:t>
            </a:r>
            <a:endParaRPr lang="en-US" sz="8800" dirty="0">
              <a:solidFill>
                <a:schemeClr val="accent2">
                  <a:lumMod val="75000"/>
                </a:schemeClr>
              </a:solidFill>
              <a:latin typeface="Algerian" pitchFamily="82" charset="0"/>
            </a:endParaRPr>
          </a:p>
        </p:txBody>
      </p:sp>
      <p:pic>
        <p:nvPicPr>
          <p:cNvPr id="8" name="Picture 7" descr="Twisted Coil Vase">
            <a:hlinkClick r:id="rId2" tgtFrame="_blank"/>
          </p:cNvPr>
          <p:cNvPicPr/>
          <p:nvPr/>
        </p:nvPicPr>
        <p:blipFill>
          <a:blip r:embed="rId3" cstate="print"/>
          <a:srcRect/>
          <a:stretch>
            <a:fillRect/>
          </a:stretch>
        </p:blipFill>
        <p:spPr bwMode="auto">
          <a:xfrm>
            <a:off x="6096000" y="2743200"/>
            <a:ext cx="2733675" cy="3810000"/>
          </a:xfrm>
          <a:prstGeom prst="rect">
            <a:avLst/>
          </a:prstGeom>
          <a:noFill/>
          <a:ln w="9525">
            <a:noFill/>
            <a:miter lim="800000"/>
            <a:headEnd/>
            <a:tailEnd/>
          </a:ln>
        </p:spPr>
      </p:pic>
      <p:pic>
        <p:nvPicPr>
          <p:cNvPr id="9" name="Picture 8" descr="Twisted Coil Vase">
            <a:hlinkClick r:id="rId4" tgtFrame="_blank"/>
          </p:cNvPr>
          <p:cNvPicPr/>
          <p:nvPr/>
        </p:nvPicPr>
        <p:blipFill>
          <a:blip r:embed="rId5" cstate="print"/>
          <a:srcRect/>
          <a:stretch>
            <a:fillRect/>
          </a:stretch>
        </p:blipFill>
        <p:spPr bwMode="auto">
          <a:xfrm>
            <a:off x="304800" y="2819400"/>
            <a:ext cx="2724150" cy="3638550"/>
          </a:xfrm>
          <a:prstGeom prst="rect">
            <a:avLst/>
          </a:prstGeom>
          <a:noFill/>
          <a:ln w="9525">
            <a:noFill/>
            <a:miter lim="800000"/>
            <a:headEnd/>
            <a:tailEnd/>
          </a:ln>
        </p:spPr>
      </p:pic>
      <p:pic>
        <p:nvPicPr>
          <p:cNvPr id="11" name="Picture 10" descr="Twisted Coil Vase">
            <a:hlinkClick r:id="rId6" tgtFrame="_blank"/>
          </p:cNvPr>
          <p:cNvPicPr/>
          <p:nvPr/>
        </p:nvPicPr>
        <p:blipFill>
          <a:blip r:embed="rId7" cstate="print"/>
          <a:srcRect/>
          <a:stretch>
            <a:fillRect/>
          </a:stretch>
        </p:blipFill>
        <p:spPr bwMode="auto">
          <a:xfrm>
            <a:off x="3200400" y="2743200"/>
            <a:ext cx="2724150" cy="375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5181600" cy="1143000"/>
          </a:xfrm>
        </p:spPr>
        <p:txBody>
          <a:bodyPr>
            <a:normAutofit/>
          </a:bodyPr>
          <a:lstStyle/>
          <a:p>
            <a:r>
              <a:rPr lang="en-US" sz="4000" b="1" dirty="0" smtClean="0">
                <a:latin typeface="Algerian" pitchFamily="82" charset="0"/>
                <a:cs typeface="Times New Roman" pitchFamily="18" charset="0"/>
              </a:rPr>
              <a:t>Clay Vocabulary</a:t>
            </a:r>
            <a:endParaRPr lang="en-US" sz="4000" b="1" dirty="0">
              <a:latin typeface="Algerian" pitchFamily="82" charset="0"/>
              <a:cs typeface="Times New Roman" pitchFamily="18" charset="0"/>
            </a:endParaRPr>
          </a:p>
        </p:txBody>
      </p:sp>
      <p:sp>
        <p:nvSpPr>
          <p:cNvPr id="3" name="Content Placeholder 2"/>
          <p:cNvSpPr>
            <a:spLocks noGrp="1"/>
          </p:cNvSpPr>
          <p:nvPr>
            <p:ph idx="1"/>
          </p:nvPr>
        </p:nvSpPr>
        <p:spPr>
          <a:xfrm>
            <a:off x="228600" y="1219200"/>
            <a:ext cx="5486400" cy="5410200"/>
          </a:xfrm>
        </p:spPr>
        <p:txBody>
          <a:bodyPr>
            <a:normAutofit lnSpcReduction="10000"/>
          </a:bodyPr>
          <a:lstStyle/>
          <a:p>
            <a:r>
              <a:rPr lang="en-US" b="1" dirty="0" smtClean="0">
                <a:latin typeface="Times New Roman" pitchFamily="18" charset="0"/>
                <a:cs typeface="Times New Roman" pitchFamily="18" charset="0"/>
              </a:rPr>
              <a:t>Wedging- </a:t>
            </a:r>
            <a:r>
              <a:rPr lang="en-US" dirty="0" smtClean="0">
                <a:latin typeface="Times New Roman" pitchFamily="18" charset="0"/>
                <a:cs typeface="Times New Roman" pitchFamily="18" charset="0"/>
              </a:rPr>
              <a:t>Kneading Clay to remove cracks and bubbles.</a:t>
            </a:r>
          </a:p>
          <a:p>
            <a:r>
              <a:rPr lang="en-US" b="1" dirty="0" smtClean="0">
                <a:latin typeface="Times New Roman" pitchFamily="18" charset="0"/>
                <a:cs typeface="Times New Roman" pitchFamily="18" charset="0"/>
              </a:rPr>
              <a:t>Slicing Clay- </a:t>
            </a:r>
            <a:r>
              <a:rPr lang="en-US" dirty="0" smtClean="0">
                <a:latin typeface="Times New Roman" pitchFamily="18" charset="0"/>
                <a:cs typeface="Times New Roman" pitchFamily="18" charset="0"/>
              </a:rPr>
              <a:t>Cutting Clay to check for cracks and bubbles.</a:t>
            </a:r>
          </a:p>
          <a:p>
            <a:r>
              <a:rPr lang="en-US" b="1" dirty="0" smtClean="0">
                <a:latin typeface="Times New Roman" pitchFamily="18" charset="0"/>
                <a:cs typeface="Times New Roman" pitchFamily="18" charset="0"/>
              </a:rPr>
              <a:t>Texturing- </a:t>
            </a:r>
            <a:r>
              <a:rPr lang="en-US" dirty="0" smtClean="0">
                <a:latin typeface="Times New Roman" pitchFamily="18" charset="0"/>
                <a:cs typeface="Times New Roman" pitchFamily="18" charset="0"/>
              </a:rPr>
              <a:t>Changing the Clay Surface by carving, drawing or stamping into the clay.</a:t>
            </a:r>
          </a:p>
          <a:p>
            <a:r>
              <a:rPr lang="en-US" b="1" dirty="0" smtClean="0">
                <a:latin typeface="Times New Roman" pitchFamily="18" charset="0"/>
                <a:cs typeface="Times New Roman" pitchFamily="18" charset="0"/>
              </a:rPr>
              <a:t>Hollowing-</a:t>
            </a:r>
            <a:r>
              <a:rPr lang="en-US" dirty="0" smtClean="0">
                <a:latin typeface="Times New Roman" pitchFamily="18" charset="0"/>
                <a:cs typeface="Times New Roman" pitchFamily="18" charset="0"/>
              </a:rPr>
              <a:t> Clay cannot be more than 1” Thick- Thicker Clay must be carved out. </a:t>
            </a:r>
          </a:p>
        </p:txBody>
      </p:sp>
      <p:pic>
        <p:nvPicPr>
          <p:cNvPr id="2052" name="Picture 4" descr="Tiny Bird Nest Pin with Eggs - No. 1"/>
          <p:cNvPicPr>
            <a:picLocks noChangeAspect="1" noChangeArrowheads="1"/>
          </p:cNvPicPr>
          <p:nvPr/>
        </p:nvPicPr>
        <p:blipFill>
          <a:blip r:embed="rId2" cstate="print"/>
          <a:srcRect/>
          <a:stretch>
            <a:fillRect/>
          </a:stretch>
        </p:blipFill>
        <p:spPr bwMode="auto">
          <a:xfrm>
            <a:off x="5486400" y="3352800"/>
            <a:ext cx="2162175" cy="1743690"/>
          </a:xfrm>
          <a:prstGeom prst="rect">
            <a:avLst/>
          </a:prstGeom>
          <a:noFill/>
        </p:spPr>
      </p:pic>
      <p:pic>
        <p:nvPicPr>
          <p:cNvPr id="2056" name="Picture 8" descr="Stunning Candle Holder with Tulips"/>
          <p:cNvPicPr>
            <a:picLocks noChangeAspect="1" noChangeArrowheads="1"/>
          </p:cNvPicPr>
          <p:nvPr/>
        </p:nvPicPr>
        <p:blipFill>
          <a:blip r:embed="rId3" cstate="print"/>
          <a:srcRect/>
          <a:stretch>
            <a:fillRect/>
          </a:stretch>
        </p:blipFill>
        <p:spPr bwMode="auto">
          <a:xfrm>
            <a:off x="7086600" y="5181600"/>
            <a:ext cx="1857375" cy="1497883"/>
          </a:xfrm>
          <a:prstGeom prst="rect">
            <a:avLst/>
          </a:prstGeom>
          <a:noFill/>
        </p:spPr>
      </p:pic>
      <p:pic>
        <p:nvPicPr>
          <p:cNvPr id="2058" name="Picture 10" descr="HOLIDAY SALE -- Patch Bowl in Ivory -- Handbuilt Porcelain"/>
          <p:cNvPicPr>
            <a:picLocks noChangeAspect="1" noChangeArrowheads="1"/>
          </p:cNvPicPr>
          <p:nvPr/>
        </p:nvPicPr>
        <p:blipFill>
          <a:blip r:embed="rId4" cstate="print"/>
          <a:srcRect/>
          <a:stretch>
            <a:fillRect/>
          </a:stretch>
        </p:blipFill>
        <p:spPr bwMode="auto">
          <a:xfrm>
            <a:off x="6934200" y="1676400"/>
            <a:ext cx="2039112" cy="1644445"/>
          </a:xfrm>
          <a:prstGeom prst="rect">
            <a:avLst/>
          </a:prstGeom>
          <a:noFill/>
        </p:spPr>
      </p:pic>
      <p:pic>
        <p:nvPicPr>
          <p:cNvPr id="2060" name="Picture 12" descr="Large Bowl with Spider Web"/>
          <p:cNvPicPr>
            <a:picLocks noChangeAspect="1" noChangeArrowheads="1"/>
          </p:cNvPicPr>
          <p:nvPr/>
        </p:nvPicPr>
        <p:blipFill>
          <a:blip r:embed="rId5" cstate="print"/>
          <a:srcRect/>
          <a:stretch>
            <a:fillRect/>
          </a:stretch>
        </p:blipFill>
        <p:spPr bwMode="auto">
          <a:xfrm>
            <a:off x="5334000" y="228600"/>
            <a:ext cx="1889760" cy="1524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1"/>
            <a:ext cx="8763000" cy="1981199"/>
          </a:xfrm>
        </p:spPr>
        <p:txBody>
          <a:bodyPr>
            <a:normAutofit fontScale="92500"/>
          </a:bodyPr>
          <a:lstStyle/>
          <a:p>
            <a:r>
              <a:rPr lang="en-US" b="1" dirty="0"/>
              <a:t>Project 1&amp; 2:</a:t>
            </a:r>
            <a:r>
              <a:rPr lang="en-US" dirty="0"/>
              <a:t> Using the pinch pot technique, create a set of Nature vessel or dishes. Create a minimum of 2. There is a wide range of Nature inspired ideas, such as: Flowers, Trees, and Animals etc.</a:t>
            </a:r>
          </a:p>
          <a:p>
            <a:endParaRPr lang="en-US" dirty="0"/>
          </a:p>
        </p:txBody>
      </p:sp>
      <p:pic>
        <p:nvPicPr>
          <p:cNvPr id="1029" name="Picture 1" descr="Ceramic bowl Lacy blue bird in cream stoneware pottery with vintage lace imprint in steel blue gray Cottage style home decor gift for h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0887" y="1988146"/>
            <a:ext cx="2819400" cy="24358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97" descr="Medium carved green &amp; brown urchin porcelain vessel">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053864"/>
            <a:ext cx="2570624" cy="217646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00" descr="Dogwood Flower Ceramic Dessert Plat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878" y="4060077"/>
            <a:ext cx="2552156" cy="25521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03" descr="Green Maple Leaf Ceramic Bowl, ceramic plate, sauce dish, oil dish, mini, small, decoration, soap dish">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9258" y="4450080"/>
            <a:ext cx="2514600" cy="2157799"/>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06" descr="Personalized Custom Faux Bois Carved into Tree Dish">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9000" y="4181465"/>
            <a:ext cx="2681287" cy="25038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0" y="1666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8"/>
          <p:cNvSpPr>
            <a:spLocks noChangeArrowheads="1"/>
          </p:cNvSpPr>
          <p:nvPr/>
        </p:nvSpPr>
        <p:spPr bwMode="auto">
          <a:xfrm>
            <a:off x="0" y="287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9"/>
          <p:cNvSpPr>
            <a:spLocks noChangeArrowheads="1"/>
          </p:cNvSpPr>
          <p:nvPr/>
        </p:nvSpPr>
        <p:spPr bwMode="auto">
          <a:xfrm>
            <a:off x="0" y="4086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10"/>
          <p:cNvSpPr>
            <a:spLocks noChangeArrowheads="1"/>
          </p:cNvSpPr>
          <p:nvPr/>
        </p:nvSpPr>
        <p:spPr bwMode="auto">
          <a:xfrm>
            <a:off x="0" y="5295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11"/>
          <p:cNvSpPr>
            <a:spLocks noChangeArrowheads="1"/>
          </p:cNvSpPr>
          <p:nvPr/>
        </p:nvSpPr>
        <p:spPr bwMode="auto">
          <a:xfrm>
            <a:off x="0" y="6505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7" name="Picture 13" descr="Pinned Im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7756" y="1995898"/>
            <a:ext cx="24384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646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665" y="152400"/>
            <a:ext cx="8730669" cy="2590800"/>
          </a:xfrm>
        </p:spPr>
        <p:txBody>
          <a:bodyPr/>
          <a:lstStyle/>
          <a:p>
            <a:pPr lvl="0"/>
            <a:r>
              <a:rPr lang="en-US" b="1" dirty="0">
                <a:latin typeface="Times New Roman" pitchFamily="18" charset="0"/>
                <a:ea typeface="Calibri" pitchFamily="34" charset="0"/>
                <a:cs typeface="Times New Roman" pitchFamily="18" charset="0"/>
              </a:rPr>
              <a:t>Project 3:</a:t>
            </a:r>
            <a:r>
              <a:rPr lang="en-US" dirty="0">
                <a:latin typeface="Times New Roman" pitchFamily="18" charset="0"/>
                <a:ea typeface="Calibri" pitchFamily="34" charset="0"/>
                <a:cs typeface="Times New Roman" pitchFamily="18" charset="0"/>
              </a:rPr>
              <a:t> Using coiling techniques create a </a:t>
            </a:r>
            <a:r>
              <a:rPr lang="en-US" dirty="0">
                <a:latin typeface="Castellar" pitchFamily="18" charset="0"/>
                <a:ea typeface="Calibri" pitchFamily="34" charset="0"/>
                <a:cs typeface="Times New Roman" pitchFamily="18" charset="0"/>
              </a:rPr>
              <a:t>Braided/Coiled Vessel</a:t>
            </a:r>
            <a:r>
              <a:rPr lang="en-US" dirty="0">
                <a:latin typeface="Times New Roman" pitchFamily="18" charset="0"/>
                <a:ea typeface="Calibri" pitchFamily="34" charset="0"/>
                <a:cs typeface="Times New Roman" pitchFamily="18" charset="0"/>
              </a:rPr>
              <a:t>. I encourage creativity with your coils, they do NOT need to look the same, add some of your own personality in the vessel. </a:t>
            </a:r>
            <a:r>
              <a:rPr lang="en-US" sz="3600" dirty="0">
                <a:latin typeface="Times New Roman" pitchFamily="18" charset="0"/>
                <a:ea typeface="Calibri" pitchFamily="34" charset="0"/>
                <a:cs typeface="Times New Roman" pitchFamily="18" charset="0"/>
              </a:rPr>
              <a:t>   </a:t>
            </a:r>
            <a:endParaRPr lang="en-US" sz="4400" dirty="0">
              <a:latin typeface="Arial" pitchFamily="34" charset="0"/>
              <a:cs typeface="Arial" pitchFamily="34" charset="0"/>
            </a:endParaRPr>
          </a:p>
          <a:p>
            <a:endParaRPr lang="en-US" dirty="0"/>
          </a:p>
        </p:txBody>
      </p:sp>
      <p:pic>
        <p:nvPicPr>
          <p:cNvPr id="2053" name="Picture 69" descr="Endless Coil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6031" y="4191000"/>
            <a:ext cx="2517983" cy="24658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73" descr="CERAMIC VASE BROWN SAND CONTEMPORARY ABSTRACT AR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020" y="2590800"/>
            <a:ext cx="3347743" cy="39947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79" descr="Little Vas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509135"/>
            <a:ext cx="2344349" cy="22805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81" descr="Coil vase with red and turquois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 y="2748915"/>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58" descr="Large Ceramic Coil Ornament">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73785" y="2209800"/>
            <a:ext cx="2037404" cy="1981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0" y="1809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8"/>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9"/>
          <p:cNvSpPr>
            <a:spLocks noChangeArrowheads="1"/>
          </p:cNvSpPr>
          <p:nvPr/>
        </p:nvSpPr>
        <p:spPr bwMode="auto">
          <a:xfrm>
            <a:off x="0" y="452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10"/>
          <p:cNvSpPr>
            <a:spLocks noChangeArrowheads="1"/>
          </p:cNvSpPr>
          <p:nvPr/>
        </p:nvSpPr>
        <p:spPr bwMode="auto">
          <a:xfrm>
            <a:off x="0" y="5886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11"/>
          <p:cNvSpPr>
            <a:spLocks noChangeArrowheads="1"/>
          </p:cNvSpPr>
          <p:nvPr/>
        </p:nvSpPr>
        <p:spPr bwMode="auto">
          <a:xfrm>
            <a:off x="0" y="7229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30325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2657"/>
            <a:ext cx="8686800" cy="2438400"/>
          </a:xfrm>
        </p:spPr>
        <p:txBody>
          <a:bodyPr>
            <a:normAutofit lnSpcReduction="10000"/>
          </a:bodyPr>
          <a:lstStyle/>
          <a:p>
            <a:pPr lvl="0"/>
            <a:r>
              <a:rPr lang="en-US" b="1" dirty="0">
                <a:latin typeface="Times New Roman" pitchFamily="18" charset="0"/>
                <a:ea typeface="Calibri" pitchFamily="34" charset="0"/>
                <a:cs typeface="Times New Roman" pitchFamily="18" charset="0"/>
              </a:rPr>
              <a:t>Project 4:</a:t>
            </a:r>
            <a:r>
              <a:rPr lang="en-US" dirty="0">
                <a:latin typeface="Times New Roman" pitchFamily="18" charset="0"/>
                <a:ea typeface="Calibri" pitchFamily="34" charset="0"/>
                <a:cs typeface="Times New Roman" pitchFamily="18" charset="0"/>
              </a:rPr>
              <a:t> </a:t>
            </a:r>
            <a:r>
              <a:rPr lang="en-US" dirty="0">
                <a:latin typeface="Castellar" pitchFamily="18" charset="0"/>
                <a:ea typeface="Calibri" pitchFamily="34" charset="0"/>
                <a:cs typeface="Times New Roman" pitchFamily="18" charset="0"/>
              </a:rPr>
              <a:t>Soft Slab/Hard Slab</a:t>
            </a:r>
            <a:r>
              <a:rPr lang="en-US" b="1" dirty="0">
                <a:latin typeface="Castellar" pitchFamily="18" charset="0"/>
                <a:ea typeface="Calibri" pitchFamily="34" charset="0"/>
                <a:cs typeface="Times New Roman" pitchFamily="18" charset="0"/>
              </a:rPr>
              <a:t>-</a:t>
            </a:r>
            <a:r>
              <a:rPr lang="en-US" dirty="0">
                <a:latin typeface="Times New Roman" pitchFamily="18" charset="0"/>
                <a:ea typeface="Calibri" pitchFamily="34" charset="0"/>
                <a:cs typeface="Times New Roman" pitchFamily="18" charset="0"/>
              </a:rPr>
              <a:t> Using slabs create individual tiles with a unity theme. Use texture and carving to tell the viewer what they are with pictures, words, textures, etc... Put emotion into it.</a:t>
            </a:r>
            <a:endParaRPr lang="en-US" sz="1800" dirty="0">
              <a:latin typeface="Arial" pitchFamily="34" charset="0"/>
              <a:cs typeface="Arial" pitchFamily="34" charset="0"/>
            </a:endParaRPr>
          </a:p>
          <a:p>
            <a:endParaRPr lang="en-US" dirty="0"/>
          </a:p>
        </p:txBody>
      </p:sp>
      <p:pic>
        <p:nvPicPr>
          <p:cNvPr id="3077" name="Picture 79" descr="6 Ceramic Mosaic tiles - Symbolic Cabochones - Handmade Ceramic Tiles - Labyrinth, Goddesses, Tree os Lif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72338"/>
            <a:ext cx="2590800" cy="18348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nCloseupImage" descr="Pinned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3241" y="1920165"/>
            <a:ext cx="2819400" cy="469018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85" descr="Coral Reef Sea Ocean inspired Ceramic Wall Tile 2 piece DipTych">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1" y="4143374"/>
            <a:ext cx="2843826" cy="251269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91" descr="Decorative Tile Set of 4  ceramic Micro coral tiles- starfish, sea grass, scallops and oysters">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8804" y="4272321"/>
            <a:ext cx="2817223" cy="2579148"/>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94" descr="Ceramic Tile, Birds with Houses        Made to Order, Limited edition of 10">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72200" y="1920166"/>
            <a:ext cx="2613910" cy="23521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0" y="1685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8"/>
          <p:cNvSpPr>
            <a:spLocks noChangeArrowheads="1"/>
          </p:cNvSpPr>
          <p:nvPr/>
        </p:nvSpPr>
        <p:spPr bwMode="auto">
          <a:xfrm>
            <a:off x="0" y="2914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9"/>
          <p:cNvSpPr>
            <a:spLocks noChangeArrowheads="1"/>
          </p:cNvSpPr>
          <p:nvPr/>
        </p:nvSpPr>
        <p:spPr bwMode="auto">
          <a:xfrm>
            <a:off x="0" y="414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10"/>
          <p:cNvSpPr>
            <a:spLocks noChangeArrowheads="1"/>
          </p:cNvSpPr>
          <p:nvPr/>
        </p:nvSpPr>
        <p:spPr bwMode="auto">
          <a:xfrm>
            <a:off x="0" y="5381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11"/>
          <p:cNvSpPr>
            <a:spLocks noChangeArrowheads="1"/>
          </p:cNvSpPr>
          <p:nvPr/>
        </p:nvSpPr>
        <p:spPr bwMode="auto">
          <a:xfrm>
            <a:off x="0" y="661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73769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5943"/>
            <a:ext cx="8686800" cy="2133600"/>
          </a:xfrm>
        </p:spPr>
        <p:txBody>
          <a:bodyPr/>
          <a:lstStyle/>
          <a:p>
            <a:pPr lvl="0"/>
            <a:r>
              <a:rPr lang="en-US" b="1" dirty="0">
                <a:latin typeface="Times New Roman" pitchFamily="18" charset="0"/>
                <a:ea typeface="Calibri" pitchFamily="34" charset="0"/>
                <a:cs typeface="Times New Roman" pitchFamily="18" charset="0"/>
              </a:rPr>
              <a:t>Project 5:</a:t>
            </a:r>
            <a:r>
              <a:rPr lang="en-US" dirty="0">
                <a:latin typeface="Times New Roman" pitchFamily="18" charset="0"/>
                <a:ea typeface="Calibri" pitchFamily="34" charset="0"/>
                <a:cs typeface="Times New Roman" pitchFamily="18" charset="0"/>
              </a:rPr>
              <a:t> </a:t>
            </a:r>
            <a:r>
              <a:rPr lang="en-US" dirty="0">
                <a:latin typeface="Castellar" pitchFamily="18" charset="0"/>
                <a:ea typeface="Calibri" pitchFamily="34" charset="0"/>
                <a:cs typeface="Times New Roman" pitchFamily="18" charset="0"/>
              </a:rPr>
              <a:t>Slab Pockets</a:t>
            </a:r>
            <a:r>
              <a:rPr lang="en-US" dirty="0">
                <a:latin typeface="Times New Roman" pitchFamily="18" charset="0"/>
                <a:ea typeface="Calibri" pitchFamily="34" charset="0"/>
                <a:cs typeface="Times New Roman" pitchFamily="18" charset="0"/>
              </a:rPr>
              <a:t>- Using two slabs to create a pocket, joining together, and adding some form of embellishment. You may either incise or emboss on the front pocket. </a:t>
            </a:r>
            <a:endParaRPr lang="en-US" sz="1800" dirty="0">
              <a:latin typeface="Arial" pitchFamily="34" charset="0"/>
              <a:cs typeface="Arial" pitchFamily="34" charset="0"/>
            </a:endParaRPr>
          </a:p>
          <a:p>
            <a:endParaRPr lang="en-US" dirty="0"/>
          </a:p>
        </p:txBody>
      </p:sp>
      <p:pic>
        <p:nvPicPr>
          <p:cNvPr id="4101" name="Picture 61" descr="Clay Potters Blue Slab Wall Pocke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4553622"/>
            <a:ext cx="1828800" cy="218830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67" descr="Ceramic Octopus Terrracotta Sculpture Wall Pocket Original Ar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353829"/>
            <a:ext cx="2362200" cy="205408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70" descr="Ceramic Blue Jean Pocket-Wall Pocket">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7703" y="4523721"/>
            <a:ext cx="2248110" cy="224811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73" descr="Heart of Gold Ceramic Heart vase / wall pocket / valentine heart in gold luster matte glaz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7425" y="2370864"/>
            <a:ext cx="3669575" cy="4371066"/>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76" descr="Rustic Ceramic Wall Pocket">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2209800"/>
            <a:ext cx="2225040" cy="23421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0" y="1790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8"/>
          <p:cNvSpPr>
            <a:spLocks noChangeArrowheads="1"/>
          </p:cNvSpPr>
          <p:nvPr/>
        </p:nvSpPr>
        <p:spPr bwMode="auto">
          <a:xfrm>
            <a:off x="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9"/>
          <p:cNvSpPr>
            <a:spLocks noChangeArrowheads="1"/>
          </p:cNvSpPr>
          <p:nvPr/>
        </p:nvSpPr>
        <p:spPr bwMode="auto">
          <a:xfrm>
            <a:off x="0" y="4457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10"/>
          <p:cNvSpPr>
            <a:spLocks noChangeArrowheads="1"/>
          </p:cNvSpPr>
          <p:nvPr/>
        </p:nvSpPr>
        <p:spPr bwMode="auto">
          <a:xfrm>
            <a:off x="0" y="579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11"/>
          <p:cNvSpPr>
            <a:spLocks noChangeArrowheads="1"/>
          </p:cNvSpPr>
          <p:nvPr/>
        </p:nvSpPr>
        <p:spPr bwMode="auto">
          <a:xfrm>
            <a:off x="0" y="712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59385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491" y="143419"/>
            <a:ext cx="8730669" cy="2057400"/>
          </a:xfrm>
        </p:spPr>
        <p:txBody>
          <a:bodyPr/>
          <a:lstStyle/>
          <a:p>
            <a:pPr lvl="0"/>
            <a:r>
              <a:rPr lang="en-US" b="1" dirty="0">
                <a:latin typeface="Times New Roman" pitchFamily="18" charset="0"/>
                <a:ea typeface="Calibri" pitchFamily="34" charset="0"/>
                <a:cs typeface="Times New Roman" pitchFamily="18" charset="0"/>
              </a:rPr>
              <a:t>Project 6:</a:t>
            </a:r>
            <a:r>
              <a:rPr lang="en-US" dirty="0">
                <a:latin typeface="Times New Roman" pitchFamily="18" charset="0"/>
                <a:ea typeface="Calibri" pitchFamily="34" charset="0"/>
                <a:cs typeface="Times New Roman" pitchFamily="18" charset="0"/>
              </a:rPr>
              <a:t> </a:t>
            </a:r>
            <a:r>
              <a:rPr lang="en-US" dirty="0">
                <a:latin typeface="Castellar" pitchFamily="18" charset="0"/>
                <a:ea typeface="Calibri" pitchFamily="34" charset="0"/>
                <a:cs typeface="Times New Roman" pitchFamily="18" charset="0"/>
              </a:rPr>
              <a:t>Free Form Bowl-</a:t>
            </a:r>
            <a:r>
              <a:rPr lang="en-US" dirty="0">
                <a:latin typeface="Times New Roman" pitchFamily="18" charset="0"/>
                <a:ea typeface="Calibri" pitchFamily="34" charset="0"/>
                <a:cs typeface="Times New Roman" pitchFamily="18" charset="0"/>
              </a:rPr>
              <a:t> Rolling out slabs of clay, cutting in the shape of a circle, and allowing the bowl to shape itself after resting inside another bigger bowl. </a:t>
            </a:r>
            <a:endParaRPr lang="en-US" sz="1800" dirty="0">
              <a:latin typeface="Arial" pitchFamily="34" charset="0"/>
              <a:cs typeface="Arial" pitchFamily="34" charset="0"/>
            </a:endParaRPr>
          </a:p>
          <a:p>
            <a:endParaRPr lang="en-US" dirty="0"/>
          </a:p>
        </p:txBody>
      </p:sp>
      <p:pic>
        <p:nvPicPr>
          <p:cNvPr id="5125" name="Picture 5" descr="Pinn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111" y="2190615"/>
            <a:ext cx="2346640" cy="17762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6" descr="Intensity Bowl Se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181475"/>
            <a:ext cx="2631347" cy="23622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49" descr="Tie Dye Bowl Set">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365" y="4038600"/>
            <a:ext cx="3206692" cy="26479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nCloseupImage" descr="Pinned Imag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00531" y="2328862"/>
            <a:ext cx="3136983" cy="3705225"/>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55" descr="Ceramic Dragonfly Free Form Bowl">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8400" y="1777663"/>
            <a:ext cx="2438400" cy="17147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0" y="1495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8"/>
          <p:cNvSpPr>
            <a:spLocks noChangeArrowheads="1"/>
          </p:cNvSpPr>
          <p:nvPr/>
        </p:nvSpPr>
        <p:spPr bwMode="auto">
          <a:xfrm>
            <a:off x="0" y="2533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9"/>
          <p:cNvSpPr>
            <a:spLocks noChangeArrowheads="1"/>
          </p:cNvSpPr>
          <p:nvPr/>
        </p:nvSpPr>
        <p:spPr bwMode="auto">
          <a:xfrm>
            <a:off x="0" y="3571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10"/>
          <p:cNvSpPr>
            <a:spLocks noChangeArrowheads="1"/>
          </p:cNvSpPr>
          <p:nvPr/>
        </p:nvSpPr>
        <p:spPr bwMode="auto">
          <a:xfrm>
            <a:off x="0" y="4610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11"/>
          <p:cNvSpPr>
            <a:spLocks noChangeArrowheads="1"/>
          </p:cNvSpPr>
          <p:nvPr/>
        </p:nvSpPr>
        <p:spPr bwMode="auto">
          <a:xfrm>
            <a:off x="0" y="5648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31623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731" y="85181"/>
            <a:ext cx="8806869" cy="2209800"/>
          </a:xfrm>
        </p:spPr>
        <p:txBody>
          <a:bodyPr/>
          <a:lstStyle/>
          <a:p>
            <a:pPr lvl="0"/>
            <a:r>
              <a:rPr lang="en-US" b="1" dirty="0">
                <a:latin typeface="Times New Roman" pitchFamily="18" charset="0"/>
                <a:ea typeface="Calibri" pitchFamily="34" charset="0"/>
                <a:cs typeface="Times New Roman" pitchFamily="18" charset="0"/>
              </a:rPr>
              <a:t>Project 7:</a:t>
            </a:r>
            <a:r>
              <a:rPr lang="en-US" dirty="0">
                <a:latin typeface="Times New Roman" pitchFamily="18" charset="0"/>
                <a:ea typeface="Calibri" pitchFamily="34" charset="0"/>
                <a:cs typeface="Times New Roman" pitchFamily="18" charset="0"/>
              </a:rPr>
              <a:t> </a:t>
            </a:r>
            <a:r>
              <a:rPr lang="en-US" dirty="0">
                <a:latin typeface="Castellar" pitchFamily="18" charset="0"/>
                <a:ea typeface="Calibri" pitchFamily="34" charset="0"/>
                <a:cs typeface="Times New Roman" pitchFamily="18" charset="0"/>
              </a:rPr>
              <a:t>Wheel Throwing</a:t>
            </a:r>
            <a:r>
              <a:rPr lang="en-US" dirty="0">
                <a:latin typeface="Times New Roman" pitchFamily="18" charset="0"/>
                <a:ea typeface="Calibri" pitchFamily="34" charset="0"/>
                <a:cs typeface="Times New Roman" pitchFamily="18" charset="0"/>
              </a:rPr>
              <a:t>- Using the basics of wheel throwing create 2 bowls or vessels, using basic centering, pulling, and foot carving. </a:t>
            </a:r>
            <a:endParaRPr lang="en-US" sz="1800" dirty="0">
              <a:latin typeface="Arial" pitchFamily="34" charset="0"/>
              <a:cs typeface="Arial" pitchFamily="34" charset="0"/>
            </a:endParaRPr>
          </a:p>
          <a:p>
            <a:endParaRPr lang="en-US" dirty="0"/>
          </a:p>
        </p:txBody>
      </p:sp>
      <p:pic>
        <p:nvPicPr>
          <p:cNvPr id="6150" name="Picture 19" descr="Ceramic Wheel-thrown Plat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84230"/>
            <a:ext cx="2394857" cy="2348078"/>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22" descr="Unique Brown and White Wheel Thrown Ceramic Mu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0622" y="4222725"/>
            <a:ext cx="2299063" cy="255444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25" descr="Cream and brass wheel-thrown ceramic stoneware candle bowl">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4111298"/>
            <a:ext cx="2819400" cy="260415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28" descr="Wheel Thrown Ceramic Mu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380999" y="4248784"/>
            <a:ext cx="2394857" cy="257873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31" descr="Unique Blue and Brown Wheel Thrown Deep Dish Ceramic Plate">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2800" y="1687830"/>
            <a:ext cx="2296886" cy="2838605"/>
          </a:xfrm>
          <a:prstGeom prst="rect">
            <a:avLst/>
          </a:prstGeom>
          <a:noFill/>
          <a:extLst>
            <a:ext uri="{909E8E84-426E-40DD-AFC4-6F175D3DCCD1}">
              <a14:hiddenFill xmlns:a14="http://schemas.microsoft.com/office/drawing/2010/main">
                <a:solidFill>
                  <a:srgbClr val="FFFFFF"/>
                </a:solidFill>
              </a14:hiddenFill>
            </a:ext>
          </a:extLst>
        </p:spPr>
      </p:pic>
      <p:pic>
        <p:nvPicPr>
          <p:cNvPr id="6145" name="Picture 37" descr="Green and Tan Hand Wheel Thrown Pitcher and Cups Set Ceramic Pottery Servin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6096000" y="1670413"/>
            <a:ext cx="2729240" cy="2590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9"/>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10"/>
          <p:cNvSpPr>
            <a:spLocks noChangeArrowheads="1"/>
          </p:cNvSpPr>
          <p:nvPr/>
        </p:nvSpPr>
        <p:spPr bwMode="auto">
          <a:xfrm>
            <a:off x="0" y="4057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11"/>
          <p:cNvSpPr>
            <a:spLocks noChangeArrowheads="1"/>
          </p:cNvSpPr>
          <p:nvPr/>
        </p:nvSpPr>
        <p:spPr bwMode="auto">
          <a:xfrm>
            <a:off x="0" y="5305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12"/>
          <p:cNvSpPr>
            <a:spLocks noChangeArrowheads="1"/>
          </p:cNvSpPr>
          <p:nvPr/>
        </p:nvSpPr>
        <p:spPr bwMode="auto">
          <a:xfrm>
            <a:off x="0" y="655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7800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78702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68455"/>
            <a:ext cx="8458200" cy="2624137"/>
          </a:xfrm>
        </p:spPr>
        <p:txBody>
          <a:bodyPr/>
          <a:lstStyle/>
          <a:p>
            <a:pPr lvl="0"/>
            <a:r>
              <a:rPr lang="en-US" b="1" dirty="0">
                <a:latin typeface="Times New Roman" pitchFamily="18" charset="0"/>
                <a:ea typeface="Calibri" pitchFamily="34" charset="0"/>
                <a:cs typeface="Times New Roman" pitchFamily="18" charset="0"/>
              </a:rPr>
              <a:t>Project 8:</a:t>
            </a:r>
            <a:r>
              <a:rPr lang="en-US" dirty="0">
                <a:latin typeface="Times New Roman" pitchFamily="18" charset="0"/>
                <a:ea typeface="Calibri" pitchFamily="34" charset="0"/>
                <a:cs typeface="Times New Roman" pitchFamily="18" charset="0"/>
              </a:rPr>
              <a:t> MINITATURE </a:t>
            </a:r>
            <a:r>
              <a:rPr lang="en-US" dirty="0">
                <a:latin typeface="Castellar" pitchFamily="18" charset="0"/>
                <a:ea typeface="Calibri" pitchFamily="34" charset="0"/>
                <a:cs typeface="Times New Roman" pitchFamily="18" charset="0"/>
              </a:rPr>
              <a:t>Village or city-</a:t>
            </a:r>
            <a:r>
              <a:rPr lang="en-US" dirty="0">
                <a:latin typeface="Times New Roman" pitchFamily="18" charset="0"/>
                <a:ea typeface="Calibri" pitchFamily="34" charset="0"/>
                <a:cs typeface="Times New Roman" pitchFamily="18" charset="0"/>
              </a:rPr>
              <a:t> Design a village, town, or city. You must have at least 10 buildings or houses. The more details you add to your buildings, the better your village will look.</a:t>
            </a:r>
            <a:endParaRPr lang="en-US" sz="1800" dirty="0">
              <a:latin typeface="Arial" pitchFamily="34" charset="0"/>
              <a:cs typeface="Arial" pitchFamily="34" charset="0"/>
            </a:endParaRPr>
          </a:p>
          <a:p>
            <a:endParaRPr lang="en-US" dirty="0"/>
          </a:p>
        </p:txBody>
      </p:sp>
      <p:pic>
        <p:nvPicPr>
          <p:cNvPr id="7173" name="Picture 1" descr="CLAY HOUSE - tulip pink - Italy Italia Italian Riviera Monterosso al Mare, Vernazza, Corniglia, Manarola, Riomaggi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259" y="2667000"/>
            <a:ext cx="355745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3" descr="Little Fairy Village, miniature clay houses, hand painted 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75" y="4953000"/>
            <a:ext cx="2679391" cy="227647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Pinned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166" y="2919412"/>
            <a:ext cx="3556560" cy="340995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40" descr="Fairy Houses - Set of 3 - Handmade, Wheel Throw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4624387"/>
            <a:ext cx="2590463" cy="1876425"/>
          </a:xfrm>
          <a:prstGeom prst="rect">
            <a:avLst/>
          </a:prstGeom>
          <a:noFill/>
          <a:extLst>
            <a:ext uri="{909E8E84-426E-40DD-AFC4-6F175D3DCCD1}">
              <a14:hiddenFill xmlns:a14="http://schemas.microsoft.com/office/drawing/2010/main">
                <a:solidFill>
                  <a:srgbClr val="FFFFFF"/>
                </a:solidFill>
              </a14:hiddenFill>
            </a:ext>
          </a:extLst>
        </p:spPr>
      </p:pic>
      <p:pic>
        <p:nvPicPr>
          <p:cNvPr id="7169" name="pinCloseupImage" descr="Pinned Imag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4600" y="2286000"/>
            <a:ext cx="2514600" cy="2152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0" y="74711"/>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7"/>
          <p:cNvSpPr>
            <a:spLocks noChangeArrowheads="1"/>
          </p:cNvSpPr>
          <p:nvPr/>
        </p:nvSpPr>
        <p:spPr bwMode="auto">
          <a:xfrm>
            <a:off x="0" y="2609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8"/>
          <p:cNvSpPr>
            <a:spLocks noChangeArrowheads="1"/>
          </p:cNvSpPr>
          <p:nvPr/>
        </p:nvSpPr>
        <p:spPr bwMode="auto">
          <a:xfrm>
            <a:off x="0" y="3686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9"/>
          <p:cNvSpPr>
            <a:spLocks noChangeArrowheads="1"/>
          </p:cNvSpPr>
          <p:nvPr/>
        </p:nvSpPr>
        <p:spPr bwMode="auto">
          <a:xfrm>
            <a:off x="0" y="4762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10"/>
          <p:cNvSpPr>
            <a:spLocks noChangeArrowheads="1"/>
          </p:cNvSpPr>
          <p:nvPr/>
        </p:nvSpPr>
        <p:spPr bwMode="auto">
          <a:xfrm>
            <a:off x="0" y="5838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49184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731" y="88806"/>
            <a:ext cx="8730669" cy="2133600"/>
          </a:xfrm>
        </p:spPr>
        <p:txBody>
          <a:bodyPr/>
          <a:lstStyle/>
          <a:p>
            <a:pPr lvl="0"/>
            <a:r>
              <a:rPr lang="en-US" b="1" dirty="0">
                <a:latin typeface="Times New Roman" pitchFamily="18" charset="0"/>
                <a:ea typeface="Calibri" pitchFamily="34" charset="0"/>
                <a:cs typeface="Times New Roman" pitchFamily="18" charset="0"/>
              </a:rPr>
              <a:t>Project 9: </a:t>
            </a:r>
            <a:r>
              <a:rPr lang="en-US" dirty="0">
                <a:latin typeface="Times New Roman" pitchFamily="18" charset="0"/>
                <a:ea typeface="Calibri" pitchFamily="34" charset="0"/>
                <a:cs typeface="Times New Roman" pitchFamily="18" charset="0"/>
              </a:rPr>
              <a:t>REPRESENTATION OF FOOD- Create at least 3 pieces of your favorite foods. Each piece should not exceed over 3 inches, and they should all look as realistic as possible.</a:t>
            </a:r>
            <a:endParaRPr lang="en-US" sz="1800" dirty="0">
              <a:latin typeface="Arial" pitchFamily="34" charset="0"/>
              <a:cs typeface="Arial" pitchFamily="34" charset="0"/>
            </a:endParaRPr>
          </a:p>
          <a:p>
            <a:endParaRPr lang="en-US" dirty="0"/>
          </a:p>
        </p:txBody>
      </p:sp>
      <p:pic>
        <p:nvPicPr>
          <p:cNvPr id="8197" name="Picture 4" descr="Ceramic Pie Potpourri Dish with Lattice Style Crust and Cherry In Apple Gree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887" y="4383489"/>
            <a:ext cx="2742087" cy="249468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7" descr="Peas in a pod  family of fou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113450"/>
            <a:ext cx="2545773" cy="220027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10" descr="Ceramic Magnets Retro Diner Fast Food Kiln Fired Hand Painted Refrigerator Art">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459" y="4274484"/>
            <a:ext cx="2698173" cy="243641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13" descr="Three Tiny Ceramic Cupcakes - YUMMY Miniature Fake Food">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1943099"/>
            <a:ext cx="3390506" cy="2790825"/>
          </a:xfrm>
          <a:prstGeom prst="rect">
            <a:avLst/>
          </a:prstGeom>
          <a:noFill/>
          <a:extLst>
            <a:ext uri="{909E8E84-426E-40DD-AFC4-6F175D3DCCD1}">
              <a14:hiddenFill xmlns:a14="http://schemas.microsoft.com/office/drawing/2010/main">
                <a:solidFill>
                  <a:srgbClr val="FFFFFF"/>
                </a:solidFill>
              </a14:hiddenFill>
            </a:ext>
          </a:extLst>
        </p:spPr>
      </p:pic>
      <p:pic>
        <p:nvPicPr>
          <p:cNvPr id="8193" name="Picture 16" descr="Peanut Butter Loves Jelly  ceramic miniature pair for Valentines Day">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2113450"/>
            <a:ext cx="2667000" cy="24501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0" y="1609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8"/>
          <p:cNvSpPr>
            <a:spLocks noChangeArrowheads="1"/>
          </p:cNvSpPr>
          <p:nvPr/>
        </p:nvSpPr>
        <p:spPr bwMode="auto">
          <a:xfrm>
            <a:off x="0" y="2762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9"/>
          <p:cNvSpPr>
            <a:spLocks noChangeArrowheads="1"/>
          </p:cNvSpPr>
          <p:nvPr/>
        </p:nvSpPr>
        <p:spPr bwMode="auto">
          <a:xfrm>
            <a:off x="0" y="3914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10"/>
          <p:cNvSpPr>
            <a:spLocks noChangeArrowheads="1"/>
          </p:cNvSpPr>
          <p:nvPr/>
        </p:nvSpPr>
        <p:spPr bwMode="auto">
          <a:xfrm>
            <a:off x="0" y="5067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11"/>
          <p:cNvSpPr>
            <a:spLocks noChangeArrowheads="1"/>
          </p:cNvSpPr>
          <p:nvPr/>
        </p:nvSpPr>
        <p:spPr bwMode="auto">
          <a:xfrm>
            <a:off x="0" y="6219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207" name="Picture 15" descr="Pinned Im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78974" y="4685374"/>
            <a:ext cx="3119142" cy="2047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849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869" y="90100"/>
            <a:ext cx="8692262" cy="2438400"/>
          </a:xfrm>
        </p:spPr>
        <p:txBody>
          <a:bodyPr>
            <a:normAutofit lnSpcReduction="10000"/>
          </a:bodyPr>
          <a:lstStyle/>
          <a:p>
            <a:pPr lvl="0"/>
            <a:r>
              <a:rPr lang="en-US" b="1" dirty="0">
                <a:latin typeface="Times New Roman" pitchFamily="18" charset="0"/>
                <a:ea typeface="Calibri" pitchFamily="34" charset="0"/>
                <a:cs typeface="Times New Roman" pitchFamily="18" charset="0"/>
              </a:rPr>
              <a:t>Project 10</a:t>
            </a:r>
            <a:r>
              <a:rPr lang="en-US" dirty="0">
                <a:latin typeface="Times New Roman" pitchFamily="18" charset="0"/>
                <a:ea typeface="Calibri" pitchFamily="34" charset="0"/>
                <a:cs typeface="Times New Roman" pitchFamily="18" charset="0"/>
              </a:rPr>
              <a:t>: PROJECT OF YOUR CHOICE. Explore a creative idea/project that you are interested in, there are endless possibilities. For this project you must have multiple pieces, and get it approved by Ms. Powers</a:t>
            </a:r>
            <a:endParaRPr lang="en-US" sz="1800" dirty="0">
              <a:latin typeface="Arial" pitchFamily="34" charset="0"/>
              <a:cs typeface="Arial" pitchFamily="34" charset="0"/>
            </a:endParaRPr>
          </a:p>
          <a:p>
            <a:endParaRPr lang="en-US" dirty="0"/>
          </a:p>
        </p:txBody>
      </p:sp>
      <p:pic>
        <p:nvPicPr>
          <p:cNvPr id="9222" name="Picture 6" descr="Pinn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38" y="2340187"/>
            <a:ext cx="2672462" cy="1846489"/>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Pinned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4454801"/>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Pinned Imag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2310491"/>
            <a:ext cx="1828800" cy="444496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Pinned Imag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2800" y="1905000"/>
            <a:ext cx="1752600" cy="208788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Pinned Image">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3138" y="4059147"/>
            <a:ext cx="2660469" cy="2696308"/>
          </a:xfrm>
          <a:prstGeom prst="rect">
            <a:avLst/>
          </a:prstGeom>
          <a:noFill/>
          <a:extLst>
            <a:ext uri="{909E8E84-426E-40DD-AFC4-6F175D3DCCD1}">
              <a14:hiddenFill xmlns:a14="http://schemas.microsoft.com/office/drawing/2010/main">
                <a:solidFill>
                  <a:srgbClr val="FFFFFF"/>
                </a:solidFill>
              </a14:hiddenFill>
            </a:ext>
          </a:extLst>
        </p:spPr>
      </p:pic>
      <p:pic>
        <p:nvPicPr>
          <p:cNvPr id="9217" name="pinCloseupImage" descr="Pinned Image">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81449" y="2360294"/>
            <a:ext cx="2050169" cy="43951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p:cNvSpPr>
            <a:spLocks noChangeArrowheads="1"/>
          </p:cNvSpPr>
          <p:nvPr/>
        </p:nvSpPr>
        <p:spPr bwMode="auto">
          <a:xfrm>
            <a:off x="0" y="90100"/>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8"/>
          <p:cNvSpPr>
            <a:spLocks noChangeArrowheads="1"/>
          </p:cNvSpPr>
          <p:nvPr/>
        </p:nvSpPr>
        <p:spPr bwMode="auto">
          <a:xfrm>
            <a:off x="0" y="1762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9"/>
          <p:cNvSpPr>
            <a:spLocks noChangeArrowheads="1"/>
          </p:cNvSpPr>
          <p:nvPr/>
        </p:nvSpPr>
        <p:spPr bwMode="auto">
          <a:xfrm>
            <a:off x="0" y="3067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10"/>
          <p:cNvSpPr>
            <a:spLocks noChangeArrowheads="1"/>
          </p:cNvSpPr>
          <p:nvPr/>
        </p:nvSpPr>
        <p:spPr bwMode="auto">
          <a:xfrm>
            <a:off x="0" y="4371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11"/>
          <p:cNvSpPr>
            <a:spLocks noChangeArrowheads="1"/>
          </p:cNvSpPr>
          <p:nvPr/>
        </p:nvSpPr>
        <p:spPr bwMode="auto">
          <a:xfrm>
            <a:off x="0" y="5676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12"/>
          <p:cNvSpPr>
            <a:spLocks noChangeArrowheads="1"/>
          </p:cNvSpPr>
          <p:nvPr/>
        </p:nvSpPr>
        <p:spPr bwMode="auto">
          <a:xfrm>
            <a:off x="0" y="6991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0" y="829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39119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276600"/>
            <a:ext cx="8534400" cy="3108543"/>
          </a:xfrm>
          <a:prstGeom prst="rect">
            <a:avLst/>
          </a:prstGeom>
          <a:noFill/>
        </p:spPr>
        <p:txBody>
          <a:bodyPr wrap="square" rtlCol="0">
            <a:spAutoFit/>
          </a:bodyPr>
          <a:lstStyle/>
          <a:p>
            <a:pPr>
              <a:buFont typeface="Arial" pitchFamily="34" charset="0"/>
              <a:buChar char="•"/>
            </a:pPr>
            <a:r>
              <a:rPr lang="en-US" sz="2800" dirty="0" smtClean="0">
                <a:latin typeface="Times New Roman" pitchFamily="18" charset="0"/>
                <a:cs typeface="Times New Roman" pitchFamily="18" charset="0"/>
              </a:rPr>
              <a:t>Clay is Soft and Flexible when Wet, Hard when Dry, and Permanent when Fired.</a:t>
            </a:r>
          </a:p>
          <a:p>
            <a:pPr>
              <a:buFont typeface="Arial" pitchFamily="34" charset="0"/>
              <a:buChar char="•"/>
            </a:pPr>
            <a:r>
              <a:rPr lang="en-US" sz="2800" b="1" dirty="0" smtClean="0">
                <a:latin typeface="Times New Roman" pitchFamily="18" charset="0"/>
                <a:cs typeface="Times New Roman" pitchFamily="18" charset="0"/>
              </a:rPr>
              <a:t>Ceramics</a:t>
            </a:r>
            <a:r>
              <a:rPr lang="en-US" sz="2800" dirty="0" smtClean="0">
                <a:latin typeface="Times New Roman" pitchFamily="18" charset="0"/>
                <a:cs typeface="Times New Roman" pitchFamily="18" charset="0"/>
              </a:rPr>
              <a:t>- is the Art of making something out of clay.</a:t>
            </a:r>
          </a:p>
          <a:p>
            <a:pPr>
              <a:buFont typeface="Arial" pitchFamily="34" charset="0"/>
              <a:buChar char="•"/>
            </a:pPr>
            <a:r>
              <a:rPr lang="en-US" sz="2800" b="1" dirty="0" smtClean="0">
                <a:latin typeface="Times New Roman" pitchFamily="18" charset="0"/>
                <a:cs typeface="Times New Roman" pitchFamily="18" charset="0"/>
              </a:rPr>
              <a:t>Ceramic Sculpture- </a:t>
            </a:r>
            <a:r>
              <a:rPr lang="en-US" sz="2800" dirty="0" smtClean="0">
                <a:latin typeface="Times New Roman" pitchFamily="18" charset="0"/>
                <a:cs typeface="Times New Roman" pitchFamily="18" charset="0"/>
              </a:rPr>
              <a:t>3-Dimensional Object that has Volume and Mass. A Free-Standing Form that can be seen from the top, bottom, front, back, and both sides and can support itself. </a:t>
            </a:r>
          </a:p>
        </p:txBody>
      </p:sp>
      <p:pic>
        <p:nvPicPr>
          <p:cNvPr id="5" name="Picture 4" descr="White and Red Poppy tea bag holder"/>
          <p:cNvPicPr/>
          <p:nvPr/>
        </p:nvPicPr>
        <p:blipFill>
          <a:blip r:embed="rId2" cstate="print"/>
          <a:srcRect/>
          <a:stretch>
            <a:fillRect/>
          </a:stretch>
        </p:blipFill>
        <p:spPr bwMode="auto">
          <a:xfrm>
            <a:off x="3276600" y="228600"/>
            <a:ext cx="2590800" cy="2895600"/>
          </a:xfrm>
          <a:prstGeom prst="rect">
            <a:avLst/>
          </a:prstGeom>
          <a:noFill/>
          <a:ln w="9525">
            <a:noFill/>
            <a:miter lim="800000"/>
            <a:headEnd/>
            <a:tailEnd/>
          </a:ln>
        </p:spPr>
      </p:pic>
      <p:pic>
        <p:nvPicPr>
          <p:cNvPr id="6" name="Picture 5" descr="white spiral rattle"/>
          <p:cNvPicPr/>
          <p:nvPr/>
        </p:nvPicPr>
        <p:blipFill>
          <a:blip r:embed="rId3" cstate="print"/>
          <a:srcRect/>
          <a:stretch>
            <a:fillRect/>
          </a:stretch>
        </p:blipFill>
        <p:spPr bwMode="auto">
          <a:xfrm>
            <a:off x="381000" y="152400"/>
            <a:ext cx="2781300" cy="3048000"/>
          </a:xfrm>
          <a:prstGeom prst="rect">
            <a:avLst/>
          </a:prstGeom>
          <a:noFill/>
          <a:ln w="9525">
            <a:noFill/>
            <a:miter lim="800000"/>
            <a:headEnd/>
            <a:tailEnd/>
          </a:ln>
        </p:spPr>
      </p:pic>
      <p:pic>
        <p:nvPicPr>
          <p:cNvPr id="7" name="Picture 6" descr="bonsai pot number 6"/>
          <p:cNvPicPr/>
          <p:nvPr/>
        </p:nvPicPr>
        <p:blipFill>
          <a:blip r:embed="rId4" cstate="print"/>
          <a:srcRect/>
          <a:stretch>
            <a:fillRect/>
          </a:stretch>
        </p:blipFill>
        <p:spPr bwMode="auto">
          <a:xfrm>
            <a:off x="6019800" y="228600"/>
            <a:ext cx="2924175"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124200"/>
            <a:ext cx="8991600" cy="3505200"/>
          </a:xfrm>
        </p:spPr>
        <p:txBody>
          <a:bodyPr>
            <a:normAutofit fontScale="92500" lnSpcReduction="20000"/>
          </a:bodyPr>
          <a:lstStyle/>
          <a:p>
            <a:r>
              <a:rPr lang="en-US" sz="2800" b="1" dirty="0" smtClean="0">
                <a:latin typeface="Times New Roman" pitchFamily="18" charset="0"/>
                <a:cs typeface="Times New Roman" pitchFamily="18" charset="0"/>
              </a:rPr>
              <a:t>Clay Origins- </a:t>
            </a:r>
            <a:r>
              <a:rPr lang="en-US" sz="2800" dirty="0" smtClean="0">
                <a:latin typeface="Times New Roman" pitchFamily="18" charset="0"/>
                <a:cs typeface="Times New Roman" pitchFamily="18" charset="0"/>
              </a:rPr>
              <a:t>Since Prehistoric Times, Clay has encouraged a sense of creativity in man. Man has made clay artifacts since the beginning of time.</a:t>
            </a:r>
          </a:p>
          <a:p>
            <a:r>
              <a:rPr lang="en-US" sz="2800" b="1" dirty="0" smtClean="0">
                <a:latin typeface="Times New Roman" pitchFamily="18" charset="0"/>
                <a:cs typeface="Times New Roman" pitchFamily="18" charset="0"/>
              </a:rPr>
              <a:t>Functional Artifacts- </a:t>
            </a:r>
            <a:r>
              <a:rPr lang="en-US" sz="2800" dirty="0" smtClean="0">
                <a:latin typeface="Times New Roman" pitchFamily="18" charset="0"/>
                <a:cs typeface="Times New Roman" pitchFamily="18" charset="0"/>
              </a:rPr>
              <a:t>Bowls, Tools, Weapons, Shelter, Jewelry, etc</a:t>
            </a:r>
          </a:p>
          <a:p>
            <a:r>
              <a:rPr lang="en-US" sz="2800" b="1" dirty="0" smtClean="0">
                <a:latin typeface="Times New Roman" pitchFamily="18" charset="0"/>
                <a:cs typeface="Times New Roman" pitchFamily="18" charset="0"/>
              </a:rPr>
              <a:t>Aesthetic Artifacts- </a:t>
            </a:r>
            <a:r>
              <a:rPr lang="en-US" sz="2800" dirty="0" smtClean="0">
                <a:latin typeface="Times New Roman" pitchFamily="18" charset="0"/>
                <a:cs typeface="Times New Roman" pitchFamily="18" charset="0"/>
              </a:rPr>
              <a:t>Religious Objects or Decorative Items. </a:t>
            </a:r>
          </a:p>
          <a:p>
            <a:r>
              <a:rPr lang="en-US" sz="2800" dirty="0" smtClean="0">
                <a:latin typeface="Times New Roman" pitchFamily="18" charset="0"/>
                <a:cs typeface="Times New Roman" pitchFamily="18" charset="0"/>
              </a:rPr>
              <a:t>High fired ceramics were first produced by the Chinese</a:t>
            </a:r>
          </a:p>
          <a:p>
            <a:r>
              <a:rPr lang="en-US" sz="2800" dirty="0" smtClean="0">
                <a:latin typeface="Times New Roman" pitchFamily="18" charset="0"/>
                <a:cs typeface="Times New Roman" pitchFamily="18" charset="0"/>
              </a:rPr>
              <a:t>Clay is not hard to find, we still have an abundance.</a:t>
            </a:r>
          </a:p>
          <a:p>
            <a:r>
              <a:rPr lang="en-US" sz="2800" dirty="0" smtClean="0">
                <a:latin typeface="Times New Roman" pitchFamily="18" charset="0"/>
                <a:cs typeface="Times New Roman" pitchFamily="18" charset="0"/>
              </a:rPr>
              <a:t>The pottery wheel was first invented by Egyptians.</a:t>
            </a:r>
          </a:p>
          <a:p>
            <a:endParaRPr lang="en-US" dirty="0">
              <a:latin typeface="Times New Roman" pitchFamily="18" charset="0"/>
              <a:cs typeface="Times New Roman" pitchFamily="18" charset="0"/>
            </a:endParaRPr>
          </a:p>
        </p:txBody>
      </p:sp>
      <p:pic>
        <p:nvPicPr>
          <p:cNvPr id="4" name="Picture 3" descr="Green bowl with pine tree branch and two birds"/>
          <p:cNvPicPr/>
          <p:nvPr/>
        </p:nvPicPr>
        <p:blipFill>
          <a:blip r:embed="rId2" cstate="print"/>
          <a:srcRect/>
          <a:stretch>
            <a:fillRect/>
          </a:stretch>
        </p:blipFill>
        <p:spPr bwMode="auto">
          <a:xfrm>
            <a:off x="304800" y="152400"/>
            <a:ext cx="2828925" cy="2981325"/>
          </a:xfrm>
          <a:prstGeom prst="rect">
            <a:avLst/>
          </a:prstGeom>
          <a:noFill/>
          <a:ln w="9525">
            <a:noFill/>
            <a:miter lim="800000"/>
            <a:headEnd/>
            <a:tailEnd/>
          </a:ln>
        </p:spPr>
      </p:pic>
      <p:pic>
        <p:nvPicPr>
          <p:cNvPr id="5" name="Picture 4" descr="Golden brown serving bowl with flourish slip decoration"/>
          <p:cNvPicPr/>
          <p:nvPr/>
        </p:nvPicPr>
        <p:blipFill>
          <a:blip r:embed="rId3" cstate="print"/>
          <a:srcRect/>
          <a:stretch>
            <a:fillRect/>
          </a:stretch>
        </p:blipFill>
        <p:spPr bwMode="auto">
          <a:xfrm>
            <a:off x="6172200" y="228600"/>
            <a:ext cx="2743200" cy="2895600"/>
          </a:xfrm>
          <a:prstGeom prst="rect">
            <a:avLst/>
          </a:prstGeom>
          <a:noFill/>
          <a:ln w="9525">
            <a:noFill/>
            <a:miter lim="800000"/>
            <a:headEnd/>
            <a:tailEnd/>
          </a:ln>
        </p:spPr>
      </p:pic>
      <p:pic>
        <p:nvPicPr>
          <p:cNvPr id="6" name="Picture 5" descr="Radiating Blossom">
            <a:hlinkClick r:id="rId4" tgtFrame="_blank"/>
          </p:cNvPr>
          <p:cNvPicPr/>
          <p:nvPr/>
        </p:nvPicPr>
        <p:blipFill>
          <a:blip r:embed="rId5" cstate="print"/>
          <a:srcRect/>
          <a:stretch>
            <a:fillRect/>
          </a:stretch>
        </p:blipFill>
        <p:spPr bwMode="auto">
          <a:xfrm>
            <a:off x="3352800" y="228600"/>
            <a:ext cx="25908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6000" dirty="0" smtClean="0">
                <a:solidFill>
                  <a:schemeClr val="accent6">
                    <a:lumMod val="75000"/>
                  </a:schemeClr>
                </a:solidFill>
                <a:latin typeface="Algerian" pitchFamily="82" charset="0"/>
              </a:rPr>
              <a:t>Stages of drying clay</a:t>
            </a:r>
            <a:r>
              <a:rPr lang="en-US" dirty="0" smtClean="0"/>
              <a:t/>
            </a:r>
            <a:br>
              <a:rPr lang="en-US" dirty="0" smtClean="0"/>
            </a:br>
            <a:endParaRPr lang="en-US" dirty="0"/>
          </a:p>
        </p:txBody>
      </p:sp>
      <p:sp>
        <p:nvSpPr>
          <p:cNvPr id="3" name="Content Placeholder 2"/>
          <p:cNvSpPr>
            <a:spLocks noGrp="1"/>
          </p:cNvSpPr>
          <p:nvPr>
            <p:ph idx="1"/>
          </p:nvPr>
        </p:nvSpPr>
        <p:spPr>
          <a:xfrm>
            <a:off x="0" y="1066800"/>
            <a:ext cx="9144000" cy="5638800"/>
          </a:xfrm>
        </p:spPr>
        <p:txBody>
          <a:bodyPr>
            <a:normAutofit fontScale="85000" lnSpcReduction="10000"/>
          </a:bodyPr>
          <a:lstStyle/>
          <a:p>
            <a:r>
              <a:rPr lang="en-US" b="1" u="sng" dirty="0" smtClean="0">
                <a:solidFill>
                  <a:schemeClr val="tx2">
                    <a:lumMod val="60000"/>
                    <a:lumOff val="40000"/>
                  </a:schemeClr>
                </a:solidFill>
              </a:rPr>
              <a:t>Green: </a:t>
            </a:r>
            <a:r>
              <a:rPr lang="en-US" dirty="0" smtClean="0">
                <a:solidFill>
                  <a:schemeClr val="tx2">
                    <a:lumMod val="60000"/>
                    <a:lumOff val="40000"/>
                  </a:schemeClr>
                </a:solidFill>
              </a:rPr>
              <a:t>Clay which is moist and new. Green clay is characterized by its ability to be easily shaped, formed, and added too (embossing).</a:t>
            </a:r>
          </a:p>
          <a:p>
            <a:r>
              <a:rPr lang="en-US" b="1" u="sng" dirty="0" smtClean="0">
                <a:solidFill>
                  <a:schemeClr val="tx2">
                    <a:lumMod val="60000"/>
                    <a:lumOff val="40000"/>
                  </a:schemeClr>
                </a:solidFill>
              </a:rPr>
              <a:t>Leather Hard: </a:t>
            </a:r>
            <a:r>
              <a:rPr lang="en-US" dirty="0" smtClean="0">
                <a:solidFill>
                  <a:schemeClr val="tx2">
                    <a:lumMod val="60000"/>
                    <a:lumOff val="40000"/>
                  </a:schemeClr>
                </a:solidFill>
              </a:rPr>
              <a:t>Clay which is partially dry. Leather hard clay is characterized by its ability to receive detail (incising). Although leather hard clay will smooth and clean up well, it is also more fragile. Leather hard clay is to dry for embossing.</a:t>
            </a:r>
          </a:p>
          <a:p>
            <a:r>
              <a:rPr lang="en-US" b="1" u="sng" dirty="0" smtClean="0">
                <a:solidFill>
                  <a:schemeClr val="tx2">
                    <a:lumMod val="60000"/>
                    <a:lumOff val="40000"/>
                  </a:schemeClr>
                </a:solidFill>
              </a:rPr>
              <a:t>Bone: </a:t>
            </a:r>
            <a:r>
              <a:rPr lang="en-US" dirty="0" smtClean="0">
                <a:solidFill>
                  <a:schemeClr val="tx2">
                    <a:lumMod val="60000"/>
                    <a:lumOff val="40000"/>
                  </a:schemeClr>
                </a:solidFill>
              </a:rPr>
              <a:t>Clay which is completely air dried. Bone dry clay is very fragile and no attempts should be made to either emboss or incise. Sweeping with a dry brush is the only acceptable finishing technique. Although fragile, it is necessary for clay to be dried to this state before bisque firing. </a:t>
            </a:r>
          </a:p>
          <a:p>
            <a:r>
              <a:rPr lang="en-US" dirty="0" smtClean="0">
                <a:solidFill>
                  <a:schemeClr val="tx2">
                    <a:lumMod val="60000"/>
                    <a:lumOff val="40000"/>
                  </a:schemeClr>
                </a:solidFill>
              </a:rPr>
              <a:t>Clay in any of the above stages may be placed in water and recycled. </a:t>
            </a:r>
            <a:endParaRPr lang="en-US"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smtClean="0">
                <a:solidFill>
                  <a:schemeClr val="accent5">
                    <a:lumMod val="75000"/>
                  </a:schemeClr>
                </a:solidFill>
                <a:latin typeface="Algerian" pitchFamily="82" charset="0"/>
              </a:rPr>
              <a:t>Clay Tools </a:t>
            </a:r>
            <a:endParaRPr lang="en-US" sz="8800" dirty="0">
              <a:solidFill>
                <a:schemeClr val="accent5">
                  <a:lumMod val="75000"/>
                </a:schemeClr>
              </a:solidFill>
              <a:latin typeface="Algerian" pitchFamily="82" charset="0"/>
            </a:endParaRPr>
          </a:p>
        </p:txBody>
      </p:sp>
      <p:sp>
        <p:nvSpPr>
          <p:cNvPr id="3" name="Content Placeholder 2"/>
          <p:cNvSpPr>
            <a:spLocks noGrp="1"/>
          </p:cNvSpPr>
          <p:nvPr>
            <p:ph idx="1"/>
          </p:nvPr>
        </p:nvSpPr>
        <p:spPr>
          <a:xfrm>
            <a:off x="0" y="1600200"/>
            <a:ext cx="9144000" cy="5029200"/>
          </a:xfrm>
        </p:spPr>
        <p:txBody>
          <a:bodyPr>
            <a:normAutofit fontScale="92500"/>
          </a:bodyPr>
          <a:lstStyle/>
          <a:p>
            <a:r>
              <a:rPr lang="en-US" b="1" u="sng" dirty="0" smtClean="0">
                <a:solidFill>
                  <a:schemeClr val="accent2">
                    <a:lumMod val="75000"/>
                  </a:schemeClr>
                </a:solidFill>
              </a:rPr>
              <a:t>Your fingers: </a:t>
            </a:r>
            <a:r>
              <a:rPr lang="en-US" dirty="0" smtClean="0">
                <a:solidFill>
                  <a:schemeClr val="accent2">
                    <a:lumMod val="75000"/>
                  </a:schemeClr>
                </a:solidFill>
              </a:rPr>
              <a:t>The finest tool you have. You may shape, smooth and clean better with your hands than almost any other tool.</a:t>
            </a:r>
          </a:p>
          <a:p>
            <a:r>
              <a:rPr lang="en-US" b="1" u="sng" dirty="0" smtClean="0">
                <a:solidFill>
                  <a:schemeClr val="accent2">
                    <a:lumMod val="75000"/>
                  </a:schemeClr>
                </a:solidFill>
              </a:rPr>
              <a:t>Pencil: </a:t>
            </a:r>
            <a:r>
              <a:rPr lang="en-US" dirty="0" smtClean="0">
                <a:solidFill>
                  <a:schemeClr val="accent2">
                    <a:lumMod val="75000"/>
                  </a:schemeClr>
                </a:solidFill>
              </a:rPr>
              <a:t>Used for drawing (incising) into the clay. Also great for stamping. </a:t>
            </a:r>
          </a:p>
          <a:p>
            <a:r>
              <a:rPr lang="en-US" b="1" u="sng" dirty="0" smtClean="0">
                <a:solidFill>
                  <a:schemeClr val="accent2">
                    <a:lumMod val="75000"/>
                  </a:schemeClr>
                </a:solidFill>
              </a:rPr>
              <a:t>Wire Loop Tools: </a:t>
            </a:r>
            <a:r>
              <a:rPr lang="en-US" dirty="0" smtClean="0">
                <a:solidFill>
                  <a:schemeClr val="accent2">
                    <a:lumMod val="75000"/>
                  </a:schemeClr>
                </a:solidFill>
              </a:rPr>
              <a:t>Used primarily to remove (incise) clay. </a:t>
            </a:r>
            <a:r>
              <a:rPr lang="en-US" b="1" u="sng" dirty="0" smtClean="0">
                <a:solidFill>
                  <a:schemeClr val="accent2">
                    <a:lumMod val="75000"/>
                  </a:schemeClr>
                </a:solidFill>
              </a:rPr>
              <a:t>Wooden </a:t>
            </a:r>
            <a:r>
              <a:rPr lang="en-US" b="1" u="sng" dirty="0" smtClean="0">
                <a:solidFill>
                  <a:schemeClr val="accent2">
                    <a:lumMod val="75000"/>
                  </a:schemeClr>
                </a:solidFill>
              </a:rPr>
              <a:t>Tools: </a:t>
            </a:r>
            <a:r>
              <a:rPr lang="en-US" dirty="0" smtClean="0">
                <a:solidFill>
                  <a:schemeClr val="accent2">
                    <a:lumMod val="75000"/>
                  </a:schemeClr>
                </a:solidFill>
              </a:rPr>
              <a:t>Used primarily to scrape and smooth clay. </a:t>
            </a:r>
          </a:p>
          <a:p>
            <a:r>
              <a:rPr lang="en-US" b="1" u="sng" dirty="0" smtClean="0">
                <a:solidFill>
                  <a:schemeClr val="accent2">
                    <a:lumMod val="75000"/>
                  </a:schemeClr>
                </a:solidFill>
              </a:rPr>
              <a:t>Slip: </a:t>
            </a:r>
            <a:r>
              <a:rPr lang="en-US" dirty="0" smtClean="0">
                <a:solidFill>
                  <a:schemeClr val="accent2">
                    <a:lumMod val="75000"/>
                  </a:schemeClr>
                </a:solidFill>
              </a:rPr>
              <a:t>A wet solution made from clay, water, and vinegar. Slip is used as a glue during the embossing process.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solidFill>
                  <a:schemeClr val="accent4">
                    <a:lumMod val="75000"/>
                  </a:schemeClr>
                </a:solidFill>
                <a:latin typeface="Algerian" pitchFamily="82" charset="0"/>
              </a:rPr>
              <a:t>Clay Techniques</a:t>
            </a:r>
            <a:endParaRPr lang="en-US" sz="7200" dirty="0">
              <a:solidFill>
                <a:schemeClr val="accent4">
                  <a:lumMod val="75000"/>
                </a:schemeClr>
              </a:solidFill>
              <a:latin typeface="Algerian" pitchFamily="82" charset="0"/>
            </a:endParaRPr>
          </a:p>
        </p:txBody>
      </p:sp>
      <p:sp>
        <p:nvSpPr>
          <p:cNvPr id="3" name="Content Placeholder 2"/>
          <p:cNvSpPr>
            <a:spLocks noGrp="1"/>
          </p:cNvSpPr>
          <p:nvPr>
            <p:ph idx="1"/>
          </p:nvPr>
        </p:nvSpPr>
        <p:spPr>
          <a:xfrm>
            <a:off x="0" y="1295400"/>
            <a:ext cx="9144000" cy="5410200"/>
          </a:xfrm>
        </p:spPr>
        <p:txBody>
          <a:bodyPr>
            <a:normAutofit/>
          </a:bodyPr>
          <a:lstStyle/>
          <a:p>
            <a:r>
              <a:rPr lang="en-US" b="1" u="sng" dirty="0" smtClean="0">
                <a:solidFill>
                  <a:schemeClr val="accent3">
                    <a:lumMod val="75000"/>
                  </a:schemeClr>
                </a:solidFill>
                <a:latin typeface="Algerian" pitchFamily="82" charset="0"/>
              </a:rPr>
              <a:t>Embossing: </a:t>
            </a:r>
            <a:r>
              <a:rPr lang="en-US" dirty="0" smtClean="0">
                <a:solidFill>
                  <a:schemeClr val="accent3">
                    <a:lumMod val="75000"/>
                  </a:schemeClr>
                </a:solidFill>
              </a:rPr>
              <a:t>Adding or joining two pieces of clay together. Embossing may only be done during the green drying stage. When embossing you must complete the following steps. </a:t>
            </a:r>
          </a:p>
          <a:p>
            <a:r>
              <a:rPr lang="en-US" dirty="0" smtClean="0">
                <a:solidFill>
                  <a:schemeClr val="accent3">
                    <a:lumMod val="75000"/>
                  </a:schemeClr>
                </a:solidFill>
              </a:rPr>
              <a:t>1. Score both pieces to be joined</a:t>
            </a:r>
          </a:p>
          <a:p>
            <a:r>
              <a:rPr lang="en-US" dirty="0" smtClean="0">
                <a:solidFill>
                  <a:schemeClr val="accent3">
                    <a:lumMod val="75000"/>
                  </a:schemeClr>
                </a:solidFill>
              </a:rPr>
              <a:t>2. Add slip to both pieces</a:t>
            </a:r>
          </a:p>
          <a:p>
            <a:r>
              <a:rPr lang="en-US" dirty="0" smtClean="0">
                <a:solidFill>
                  <a:schemeClr val="accent3">
                    <a:lumMod val="75000"/>
                  </a:schemeClr>
                </a:solidFill>
              </a:rPr>
              <a:t>3. Join the two pieces</a:t>
            </a:r>
          </a:p>
          <a:p>
            <a:r>
              <a:rPr lang="en-US" b="1" u="sng" dirty="0" smtClean="0">
                <a:solidFill>
                  <a:schemeClr val="accent3">
                    <a:lumMod val="75000"/>
                  </a:schemeClr>
                </a:solidFill>
                <a:latin typeface="Algerian" pitchFamily="82" charset="0"/>
              </a:rPr>
              <a:t>Incising: </a:t>
            </a:r>
            <a:r>
              <a:rPr lang="en-US" dirty="0" smtClean="0">
                <a:solidFill>
                  <a:schemeClr val="accent3">
                    <a:lumMod val="75000"/>
                  </a:schemeClr>
                </a:solidFill>
              </a:rPr>
              <a:t>Subtracting clay from the surface of the piece. Carving into, stamping into, drawing into the clay surface are all examples of incising techniques. </a:t>
            </a:r>
            <a:endParaRPr lang="en-US"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solidFill>
                  <a:schemeClr val="accent5">
                    <a:lumMod val="60000"/>
                    <a:lumOff val="40000"/>
                  </a:schemeClr>
                </a:solidFill>
                <a:latin typeface="Algerian" pitchFamily="82" charset="0"/>
              </a:rPr>
              <a:t>Firing Ceramics</a:t>
            </a:r>
            <a:endParaRPr lang="en-US" sz="7200" dirty="0">
              <a:solidFill>
                <a:schemeClr val="accent5">
                  <a:lumMod val="60000"/>
                  <a:lumOff val="40000"/>
                </a:schemeClr>
              </a:solidFill>
              <a:latin typeface="Algerian" pitchFamily="82" charset="0"/>
            </a:endParaRPr>
          </a:p>
        </p:txBody>
      </p:sp>
      <p:sp>
        <p:nvSpPr>
          <p:cNvPr id="3" name="Content Placeholder 2"/>
          <p:cNvSpPr>
            <a:spLocks noGrp="1"/>
          </p:cNvSpPr>
          <p:nvPr>
            <p:ph idx="1"/>
          </p:nvPr>
        </p:nvSpPr>
        <p:spPr>
          <a:xfrm>
            <a:off x="0" y="1295400"/>
            <a:ext cx="9144000" cy="5562600"/>
          </a:xfrm>
        </p:spPr>
        <p:txBody>
          <a:bodyPr>
            <a:noAutofit/>
          </a:bodyPr>
          <a:lstStyle/>
          <a:p>
            <a:r>
              <a:rPr lang="en-US" sz="2100" b="1" u="sng" dirty="0" smtClean="0">
                <a:solidFill>
                  <a:schemeClr val="accent1">
                    <a:lumMod val="75000"/>
                  </a:schemeClr>
                </a:solidFill>
                <a:latin typeface="Broadway" pitchFamily="82" charset="0"/>
              </a:rPr>
              <a:t>Kiln: </a:t>
            </a:r>
            <a:r>
              <a:rPr lang="en-US" sz="2100" dirty="0" smtClean="0">
                <a:solidFill>
                  <a:schemeClr val="accent1">
                    <a:lumMod val="75000"/>
                  </a:schemeClr>
                </a:solidFill>
              </a:rPr>
              <a:t>A furnace is which ceramics are fired, not baked.</a:t>
            </a:r>
          </a:p>
          <a:p>
            <a:r>
              <a:rPr lang="en-US" sz="2100" b="1" u="sng" dirty="0" smtClean="0">
                <a:solidFill>
                  <a:schemeClr val="accent1">
                    <a:lumMod val="75000"/>
                  </a:schemeClr>
                </a:solidFill>
                <a:latin typeface="Broadway" pitchFamily="82" charset="0"/>
              </a:rPr>
              <a:t>Bisque Firing: </a:t>
            </a:r>
            <a:r>
              <a:rPr lang="en-US" sz="2100" dirty="0" smtClean="0">
                <a:solidFill>
                  <a:schemeClr val="accent1">
                    <a:lumMod val="75000"/>
                  </a:schemeClr>
                </a:solidFill>
              </a:rPr>
              <a:t>A slow first firing which takes about 24 hours to complete. The kiln will reach a firing temperature of between 1500-2000 degrees. The ceramics may shrink between 3-7% from their bone dry state. Any cracking will happen during this firing.</a:t>
            </a:r>
          </a:p>
          <a:p>
            <a:r>
              <a:rPr lang="en-US" sz="2100" b="1" u="sng" dirty="0" smtClean="0">
                <a:solidFill>
                  <a:schemeClr val="accent1">
                    <a:lumMod val="75000"/>
                  </a:schemeClr>
                </a:solidFill>
                <a:latin typeface="Broadway" pitchFamily="82" charset="0"/>
              </a:rPr>
              <a:t>Bisque Ware: </a:t>
            </a:r>
            <a:r>
              <a:rPr lang="en-US" sz="2100" dirty="0" smtClean="0">
                <a:solidFill>
                  <a:schemeClr val="accent1">
                    <a:lumMod val="75000"/>
                  </a:schemeClr>
                </a:solidFill>
              </a:rPr>
              <a:t>A piece of ceramic which has been fired once. Bisque ware is now resistant to water.</a:t>
            </a:r>
          </a:p>
          <a:p>
            <a:r>
              <a:rPr lang="en-US" sz="2100" b="1" u="sng" dirty="0" smtClean="0">
                <a:solidFill>
                  <a:schemeClr val="accent1">
                    <a:lumMod val="75000"/>
                  </a:schemeClr>
                </a:solidFill>
                <a:latin typeface="Broadway" pitchFamily="82" charset="0"/>
              </a:rPr>
              <a:t>Glaze Firing: </a:t>
            </a:r>
            <a:r>
              <a:rPr lang="en-US" sz="2100" dirty="0" smtClean="0">
                <a:solidFill>
                  <a:schemeClr val="accent1">
                    <a:lumMod val="75000"/>
                  </a:schemeClr>
                </a:solidFill>
              </a:rPr>
              <a:t>Normally a quicker firing which takes less than 24 hours to complete. The kiln will reach a firing temperature of between 2000-2500 degrees. The exact temperature will depend on the specific glazes which were applied. All work must be raised on stilts or wiped clean where touching kiln shelves.</a:t>
            </a:r>
          </a:p>
          <a:p>
            <a:r>
              <a:rPr lang="en-US" sz="2100" b="1" u="sng" dirty="0" smtClean="0">
                <a:solidFill>
                  <a:schemeClr val="accent1">
                    <a:lumMod val="75000"/>
                  </a:schemeClr>
                </a:solidFill>
                <a:latin typeface="Broadway" pitchFamily="82" charset="0"/>
              </a:rPr>
              <a:t>Glaze Ware: </a:t>
            </a:r>
            <a:r>
              <a:rPr lang="en-US" sz="2100" dirty="0" smtClean="0">
                <a:solidFill>
                  <a:schemeClr val="accent1">
                    <a:lumMod val="75000"/>
                  </a:schemeClr>
                </a:solidFill>
              </a:rPr>
              <a:t>A piece of ceramic which has been fired after glaze was applied (usually 2</a:t>
            </a:r>
            <a:r>
              <a:rPr lang="en-US" sz="2100" baseline="30000" dirty="0" smtClean="0">
                <a:solidFill>
                  <a:schemeClr val="accent1">
                    <a:lumMod val="75000"/>
                  </a:schemeClr>
                </a:solidFill>
              </a:rPr>
              <a:t>nd</a:t>
            </a:r>
            <a:r>
              <a:rPr lang="en-US" sz="2100" dirty="0" smtClean="0">
                <a:solidFill>
                  <a:schemeClr val="accent1">
                    <a:lumMod val="75000"/>
                  </a:schemeClr>
                </a:solidFill>
              </a:rPr>
              <a:t> firing). Glazes are solutions of pigment (color), silica (glass), and flux (chemical) which melt at specific temperatures, and when cooled, reveal a layer of smooth, hard glass. </a:t>
            </a:r>
            <a:endParaRPr lang="en-US" sz="21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0"/>
            <a:ext cx="4648200" cy="4343400"/>
          </a:xfrm>
        </p:spPr>
        <p:txBody>
          <a:bodyPr>
            <a:normAutofit fontScale="92500" lnSpcReduction="20000"/>
          </a:bodyPr>
          <a:lstStyle/>
          <a:p>
            <a:r>
              <a:rPr lang="en-US" sz="3600" b="1" dirty="0" smtClean="0"/>
              <a:t>Additive Building- </a:t>
            </a:r>
            <a:r>
              <a:rPr lang="en-US" sz="3600" dirty="0" smtClean="0"/>
              <a:t>Adding pieces together to create the Object.</a:t>
            </a:r>
          </a:p>
          <a:p>
            <a:r>
              <a:rPr lang="en-US" sz="3600" b="1" dirty="0" smtClean="0"/>
              <a:t>Subtractive Building- </a:t>
            </a:r>
            <a:r>
              <a:rPr lang="en-US" sz="3600" dirty="0" smtClean="0"/>
              <a:t>Carving Clay Away to create the form. </a:t>
            </a:r>
          </a:p>
          <a:p>
            <a:r>
              <a:rPr lang="en-US" sz="3600" dirty="0" smtClean="0"/>
              <a:t>Most </a:t>
            </a:r>
            <a:r>
              <a:rPr lang="en-US" sz="3600" dirty="0" smtClean="0"/>
              <a:t>glazes today to </a:t>
            </a:r>
            <a:r>
              <a:rPr lang="en-US" sz="3600" b="1" dirty="0" smtClean="0"/>
              <a:t>NOT</a:t>
            </a:r>
            <a:r>
              <a:rPr lang="en-US" sz="3600" dirty="0" smtClean="0"/>
              <a:t> contain </a:t>
            </a:r>
            <a:r>
              <a:rPr lang="en-US" sz="3600" dirty="0" smtClean="0"/>
              <a:t>lead in them.</a:t>
            </a:r>
            <a:endParaRPr lang="en-US" sz="3600" dirty="0"/>
          </a:p>
        </p:txBody>
      </p:sp>
      <p:pic>
        <p:nvPicPr>
          <p:cNvPr id="4" name="Picture 3" descr="Roasted Bronze Green Barkskin Earth Pod by Earth N Elements Pottery">
            <a:hlinkClick r:id="rId2" tgtFrame="_blank"/>
          </p:cNvPr>
          <p:cNvPicPr/>
          <p:nvPr/>
        </p:nvPicPr>
        <p:blipFill>
          <a:blip r:embed="rId3" cstate="print"/>
          <a:srcRect/>
          <a:stretch>
            <a:fillRect/>
          </a:stretch>
        </p:blipFill>
        <p:spPr bwMode="auto">
          <a:xfrm>
            <a:off x="4953000" y="228600"/>
            <a:ext cx="3886200" cy="6400800"/>
          </a:xfrm>
          <a:prstGeom prst="rect">
            <a:avLst/>
          </a:prstGeom>
          <a:noFill/>
          <a:ln w="9525">
            <a:noFill/>
            <a:miter lim="800000"/>
            <a:headEnd/>
            <a:tailEnd/>
          </a:ln>
        </p:spPr>
      </p:pic>
      <p:pic>
        <p:nvPicPr>
          <p:cNvPr id="5" name="Picture 4" descr="platter"/>
          <p:cNvPicPr/>
          <p:nvPr/>
        </p:nvPicPr>
        <p:blipFill>
          <a:blip r:embed="rId4" cstate="print"/>
          <a:srcRect/>
          <a:stretch>
            <a:fillRect/>
          </a:stretch>
        </p:blipFill>
        <p:spPr bwMode="auto">
          <a:xfrm>
            <a:off x="914400" y="381000"/>
            <a:ext cx="29718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856357"/>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To make a </a:t>
            </a:r>
            <a:r>
              <a:rPr kumimoji="0" lang="en-US" sz="24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PINCH POT</a:t>
            </a:r>
            <a:r>
              <a:rPr kumimoji="0" lang="en-US" sz="24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make a small ball of clay the size of a tennis ball or less, and stick your thumb in the center, making a hole.  Then apply pressure with your fingers on the outside and thumb on the inside, creating a rounded bowl shape.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Creating a </a:t>
            </a:r>
            <a:r>
              <a:rPr kumimoji="0" lang="en-US" sz="24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COIL POT OR COIL STRUCTURE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is repetitious, slow and tedious, but the results can be extremely pleasing and original.  To make one, create a coil by carefully rolling a lump of clay with all 8 fingers so that it is a nice and even thickness.  Coil it upon itself to build the structure</a:t>
            </a:r>
            <a:r>
              <a:rPr kumimoji="0" lang="en-US"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up. </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a:t>
            </a:r>
            <a:r>
              <a:rPr kumimoji="0" lang="en-US" sz="24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SLAB METHOD</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allows for the most variation of creations.  One can make just about anything out of a slab.  A slab is made by rolling the clay with a rolling pin to an even thickness. Once the main body of the slab structure is assembled, it can be paddled, shaped, cut into, twisted, or otherwise formed into the final concept.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6" name="Rectangle 2"/>
          <p:cNvSpPr>
            <a:spLocks noChangeArrowheads="1"/>
          </p:cNvSpPr>
          <p:nvPr/>
        </p:nvSpPr>
        <p:spPr bwMode="auto">
          <a:xfrm>
            <a:off x="2152427" y="-156120"/>
            <a:ext cx="4839146"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1" i="0" u="sng" strike="noStrike" cap="none" normalizeH="0" baseline="0" dirty="0" smtClean="0">
                <a:ln>
                  <a:noFill/>
                </a:ln>
                <a:solidFill>
                  <a:schemeClr val="tx1"/>
                </a:solidFill>
                <a:effectLst/>
                <a:latin typeface="Broadway" pitchFamily="82" charset="0"/>
                <a:ea typeface="Times New Roman" pitchFamily="18" charset="0"/>
                <a:cs typeface="Times New Roman" pitchFamily="18" charset="0"/>
              </a:rPr>
              <a:t>CLAY METHODS</a:t>
            </a:r>
            <a:endParaRPr kumimoji="0" lang="en-US" sz="4400" b="0" i="0" u="none" strike="noStrike" cap="none" normalizeH="0" baseline="0" dirty="0" smtClean="0">
              <a:ln>
                <a:noFill/>
              </a:ln>
              <a:solidFill>
                <a:schemeClr val="tx1"/>
              </a:solidFill>
              <a:effectLst/>
              <a:latin typeface="Broadway" pitchFamily="8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1313</Words>
  <Application>Microsoft Office PowerPoint</Application>
  <PresentationFormat>On-screen Show (4:3)</PresentationFormat>
  <Paragraphs>59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Stages of drying clay </vt:lpstr>
      <vt:lpstr>Clay Tools </vt:lpstr>
      <vt:lpstr>Clay Techniques</vt:lpstr>
      <vt:lpstr>Firing Ceramics</vt:lpstr>
      <vt:lpstr>PowerPoint Presentation</vt:lpstr>
      <vt:lpstr>PowerPoint Presentation</vt:lpstr>
      <vt:lpstr>Clay Vocabulary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Dundee Community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Dundee Community Schools</dc:creator>
  <cp:lastModifiedBy>Lindsay Powers</cp:lastModifiedBy>
  <cp:revision>18</cp:revision>
  <dcterms:created xsi:type="dcterms:W3CDTF">2009-12-01T12:07:43Z</dcterms:created>
  <dcterms:modified xsi:type="dcterms:W3CDTF">2013-03-08T17:43:26Z</dcterms:modified>
</cp:coreProperties>
</file>