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4" r:id="rId3"/>
    <p:sldId id="257" r:id="rId4"/>
    <p:sldId id="258" r:id="rId5"/>
    <p:sldId id="260" r:id="rId6"/>
    <p:sldId id="259" r:id="rId7"/>
    <p:sldId id="273" r:id="rId8"/>
    <p:sldId id="261" r:id="rId9"/>
    <p:sldId id="262" r:id="rId10"/>
    <p:sldId id="263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87" autoAdjust="0"/>
    <p:restoredTop sz="94660"/>
  </p:normalViewPr>
  <p:slideViewPr>
    <p:cSldViewPr>
      <p:cViewPr varScale="1">
        <p:scale>
          <a:sx n="73" d="100"/>
          <a:sy n="73" d="100"/>
        </p:scale>
        <p:origin x="-100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6F14D-7540-43AF-8183-8E219654CB61}" type="datetimeFigureOut">
              <a:rPr lang="en-US" smtClean="0"/>
              <a:pPr/>
              <a:t>3/6/2013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BF083-7A0A-45DD-A73E-DD65812961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6F14D-7540-43AF-8183-8E219654CB61}" type="datetimeFigureOut">
              <a:rPr lang="en-US" smtClean="0"/>
              <a:pPr/>
              <a:t>3/6/2013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BF083-7A0A-45DD-A73E-DD65812961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6F14D-7540-43AF-8183-8E219654CB61}" type="datetimeFigureOut">
              <a:rPr lang="en-US" smtClean="0"/>
              <a:pPr/>
              <a:t>3/6/2013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BF083-7A0A-45DD-A73E-DD65812961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6F14D-7540-43AF-8183-8E219654CB61}" type="datetimeFigureOut">
              <a:rPr lang="en-US" smtClean="0"/>
              <a:pPr/>
              <a:t>3/6/2013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BF083-7A0A-45DD-A73E-DD65812961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6F14D-7540-43AF-8183-8E219654CB61}" type="datetimeFigureOut">
              <a:rPr lang="en-US" smtClean="0"/>
              <a:pPr/>
              <a:t>3/6/2013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BF083-7A0A-45DD-A73E-DD65812961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6F14D-7540-43AF-8183-8E219654CB61}" type="datetimeFigureOut">
              <a:rPr lang="en-US" smtClean="0"/>
              <a:pPr/>
              <a:t>3/6/2013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BF083-7A0A-45DD-A73E-DD65812961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6F14D-7540-43AF-8183-8E219654CB61}" type="datetimeFigureOut">
              <a:rPr lang="en-US" smtClean="0"/>
              <a:pPr/>
              <a:t>3/6/2013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BF083-7A0A-45DD-A73E-DD65812961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6F14D-7540-43AF-8183-8E219654CB61}" type="datetimeFigureOut">
              <a:rPr lang="en-US" smtClean="0"/>
              <a:pPr/>
              <a:t>3/6/2013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BF083-7A0A-45DD-A73E-DD65812961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6F14D-7540-43AF-8183-8E219654CB61}" type="datetimeFigureOut">
              <a:rPr lang="en-US" smtClean="0"/>
              <a:pPr/>
              <a:t>3/6/2013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BF083-7A0A-45DD-A73E-DD65812961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6F14D-7540-43AF-8183-8E219654CB61}" type="datetimeFigureOut">
              <a:rPr lang="en-US" smtClean="0"/>
              <a:pPr/>
              <a:t>3/6/2013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BF083-7A0A-45DD-A73E-DD65812961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6F14D-7540-43AF-8183-8E219654CB61}" type="datetimeFigureOut">
              <a:rPr lang="en-US" smtClean="0"/>
              <a:pPr/>
              <a:t>3/6/2013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BF083-7A0A-45DD-A73E-DD65812961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66F14D-7540-43AF-8183-8E219654CB61}" type="datetimeFigureOut">
              <a:rPr lang="en-US" smtClean="0"/>
              <a:pPr/>
              <a:t>3/6/2013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DBF083-7A0A-45DD-A73E-DD658129612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com/url?sa=i&amp;rct=j&amp;q=&amp;esrc=s&amp;frm=1&amp;source=images&amp;cd=&amp;cad=rja&amp;docid=vb4DVF62mYh41M&amp;tbnid=KizKDvHDBtcWNM:&amp;ved=0CAUQjRw&amp;url=http%3A%2F%2Ftommybeautypro.wordpress.com%2Ftag%2Fmake-up-theory%2F&amp;ei=lm43UZHYMOeXyAG0qYCwBw&amp;psig=AFQjCNHcCfP8gushkSI3McUabwfmCW0PKw&amp;ust=1362673678118373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google.com/url?sa=i&amp;rct=j&amp;q=&amp;esrc=s&amp;frm=1&amp;source=images&amp;cd=&amp;cad=rja&amp;docid=fL-ALiPt4CQ-WM&amp;tbnid=OPjskpjfXc0QeM:&amp;ved=0CAUQjRw&amp;url=http%3A%2F%2Fcosymakes.com%2F2013%2F01%2F16%2Fcolor-theory-for-knitters%2F&amp;ei=mIM3UeT9BPOEygHTqoDwBw&amp;psig=AFQjCNEV0omIsqu77wTrixGdOpV45oRQAw&amp;ust=1362679038320779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google.com/url?sa=i&amp;rct=j&amp;q=&amp;esrc=s&amp;frm=1&amp;source=images&amp;cd=&amp;cad=rja&amp;docid=r8aORxgv4hjatM&amp;tbnid=xDfREpPcyoFNeM:&amp;ved=0CAUQjRw&amp;url=http%3A%2F%2Fwww.etsy.com%2Flisting%2F49286187%2Fcolor-theory-tshirt-artists-historical&amp;ei=D4M3Uc-wFOfdyAG9iIDYBw&amp;psig=AFQjCNFW1zue-AiUKxjH36aKMTicn-gj2Q&amp;ust=1362674247685682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1.bp.blogspot.com/_a8vATy25gyM/SoC72y__GLI/AAAAAAAACT0/oOM1bSiz-2s/s1600-h/Matisse+Post+Plus.jpg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2.bp.blogspot.com/_a8vATy25gyM/SkB9L1ss50I/AAAAAAAAB7g/o3iJeqOCbHY/s1600-h/Tulip+Post+Plus.jpg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4.bp.blogspot.com/_a8vATy25gyM/SptvRxh_FwI/AAAAAAAACbk/0zPhzTyjrkE/s1600-h/Haring+Mural.jpg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google.com/url?sa=i&amp;rct=j&amp;q=&amp;esrc=s&amp;frm=1&amp;source=images&amp;cd=&amp;cad=rja&amp;docid=FeeuX22F1TUCCM&amp;tbnid=Nfhgubh0Vtq67M:&amp;ved=0CAUQjRw&amp;url=http%3A%2F%2Frottencupcakes.com%2Ftag%2Fcamel%2F&amp;ei=6Zs3UYvGKYONygGn9oCIBw&amp;psig=AFQjCNHrFw8_biSL23aL57N94E45SJohMg&amp;ust=1362685284320640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438400"/>
            <a:ext cx="7772400" cy="1371600"/>
          </a:xfrm>
        </p:spPr>
        <p:txBody>
          <a:bodyPr>
            <a:noAutofit/>
          </a:bodyPr>
          <a:lstStyle/>
          <a:p>
            <a:r>
              <a:rPr lang="en-US" sz="9600" dirty="0" smtClean="0">
                <a:solidFill>
                  <a:srgbClr val="0070C0"/>
                </a:solidFill>
                <a:latin typeface="Goudy Stout" pitchFamily="18" charset="0"/>
              </a:rPr>
              <a:t>C</a:t>
            </a:r>
            <a:r>
              <a:rPr lang="en-US" sz="9600" dirty="0" smtClean="0">
                <a:solidFill>
                  <a:srgbClr val="7030A0"/>
                </a:solidFill>
                <a:latin typeface="Goudy Stout" pitchFamily="18" charset="0"/>
              </a:rPr>
              <a:t>O</a:t>
            </a:r>
            <a:r>
              <a:rPr lang="en-US" sz="9600" dirty="0" smtClean="0">
                <a:solidFill>
                  <a:srgbClr val="00B050"/>
                </a:solidFill>
                <a:latin typeface="Goudy Stout" pitchFamily="18" charset="0"/>
              </a:rPr>
              <a:t>L</a:t>
            </a:r>
            <a:r>
              <a:rPr lang="en-US" sz="9600" dirty="0" smtClean="0">
                <a:solidFill>
                  <a:srgbClr val="FFC000"/>
                </a:solidFill>
                <a:latin typeface="Goudy Stout" pitchFamily="18" charset="0"/>
              </a:rPr>
              <a:t>O</a:t>
            </a:r>
            <a:r>
              <a:rPr lang="en-US" sz="9600" dirty="0" smtClean="0">
                <a:solidFill>
                  <a:srgbClr val="FF0000"/>
                </a:solidFill>
                <a:latin typeface="Goudy Stout" pitchFamily="18" charset="0"/>
              </a:rPr>
              <a:t>R</a:t>
            </a:r>
            <a:endParaRPr lang="en-US" sz="9600" dirty="0">
              <a:solidFill>
                <a:srgbClr val="FF0000"/>
              </a:solidFill>
              <a:latin typeface="Goudy Stout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5575" y="3733800"/>
            <a:ext cx="8988425" cy="29718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In order to see color you must see </a:t>
            </a:r>
            <a:r>
              <a:rPr lang="en-US" sz="4000" dirty="0" smtClean="0">
                <a:solidFill>
                  <a:srgbClr val="00B0F0"/>
                </a:solidFill>
              </a:rPr>
              <a:t>light. How an object reflects or </a:t>
            </a:r>
            <a:r>
              <a:rPr lang="en-US" sz="4000" dirty="0" smtClean="0">
                <a:solidFill>
                  <a:srgbClr val="92D050"/>
                </a:solidFill>
              </a:rPr>
              <a:t>absorbs light determines what color </a:t>
            </a:r>
            <a:r>
              <a:rPr lang="en-US" sz="4000" dirty="0" smtClean="0">
                <a:solidFill>
                  <a:srgbClr val="7030A0"/>
                </a:solidFill>
              </a:rPr>
              <a:t>we perceive that object to be. </a:t>
            </a:r>
          </a:p>
        </p:txBody>
      </p:sp>
      <p:pic>
        <p:nvPicPr>
          <p:cNvPr id="1026" name="Picture 2" descr="http://tommybeautypro.files.wordpress.com/2013/01/color-1024x819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52400"/>
            <a:ext cx="8759825" cy="218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Goudy Stout" pitchFamily="18" charset="0"/>
              </a:rPr>
              <a:t>Vocabulary</a:t>
            </a:r>
            <a:endParaRPr lang="en-US" dirty="0">
              <a:solidFill>
                <a:schemeClr val="accent2">
                  <a:lumMod val="60000"/>
                  <a:lumOff val="40000"/>
                </a:schemeClr>
              </a:solidFill>
              <a:latin typeface="Goudy Stout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219200"/>
            <a:ext cx="5334000" cy="53340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Color Intensity: The intensity of a color is in direct relationship to the purity of the color. </a:t>
            </a:r>
          </a:p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Value: The visual weight of a color.</a:t>
            </a:r>
          </a:p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Value Scale: The gradation between light to dark on a scale.</a:t>
            </a:r>
          </a:p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Contrast: The difference between light and dark, size, color, shape, and textures. 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2052" name="Picture 4" descr="http://cosymakes.files.wordpress.com/2012/10/p4290256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7362" y="1219200"/>
            <a:ext cx="3281363" cy="545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>
                <a:solidFill>
                  <a:srgbClr val="FF0000"/>
                </a:solidFill>
                <a:latin typeface="Algerian" pitchFamily="82" charset="0"/>
              </a:rPr>
              <a:t>Color Theory</a:t>
            </a:r>
            <a:endParaRPr lang="en-US" sz="72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3962400" cy="515302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Color is one of the many ways an artist creates visual impact</a:t>
            </a:r>
            <a:r>
              <a:rPr lang="en-US" dirty="0" smtClean="0"/>
              <a:t>.</a:t>
            </a:r>
          </a:p>
          <a:p>
            <a:r>
              <a:rPr lang="en-US" dirty="0" smtClean="0"/>
              <a:t>Isaac Newton is credited for developing Color Theory.</a:t>
            </a:r>
          </a:p>
          <a:p>
            <a:r>
              <a:rPr lang="en-US" dirty="0" smtClean="0"/>
              <a:t>Colors always follow the order of the Color Wheel.</a:t>
            </a:r>
          </a:p>
          <a:p>
            <a:endParaRPr lang="en-US" dirty="0"/>
          </a:p>
        </p:txBody>
      </p:sp>
      <p:pic>
        <p:nvPicPr>
          <p:cNvPr id="3074" name="Picture 2" descr="http://img1.etsystatic.com/000/0/5713787/il_fullxfull.150927613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828800"/>
            <a:ext cx="4924425" cy="492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77608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dirty="0" smtClean="0">
                <a:solidFill>
                  <a:srgbClr val="FFC000"/>
                </a:solidFill>
                <a:latin typeface="Goudy Stout" pitchFamily="18" charset="0"/>
              </a:rPr>
              <a:t>Primary Colors</a:t>
            </a:r>
            <a:endParaRPr lang="en-US" sz="4800" dirty="0">
              <a:solidFill>
                <a:srgbClr val="FFC000"/>
              </a:solidFill>
              <a:latin typeface="Goudy Stout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943600" cy="48006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Red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Yellow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Blue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All three of these are primary colors. 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Primary colors can be mixed together to form any other color. 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If primary color is missing, you cannot mix any other color to form that missing primary. 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4" name="BLOGGER_PHOTO_ID_5368495954465363874" descr="http://2.bp.blogspot.com/_a8vATy25gyM/SoC6oIgHl6I/AAAAAAAACTs/fx3uwz-PCzA/s320/Matisse+Post.jp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1600200"/>
            <a:ext cx="2390775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Goudy Stout" pitchFamily="18" charset="0"/>
              </a:rPr>
              <a:t>Secondary Colors</a:t>
            </a:r>
            <a:endParaRPr lang="en-US" dirty="0">
              <a:solidFill>
                <a:schemeClr val="accent6">
                  <a:lumMod val="75000"/>
                </a:schemeClr>
              </a:solidFill>
              <a:latin typeface="Goudy Stout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953000" cy="50292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Red + Yellow = Orange</a:t>
            </a:r>
            <a:endParaRPr lang="en-US" dirty="0" smtClean="0">
              <a:solidFill>
                <a:srgbClr val="00B050"/>
              </a:solidFill>
            </a:endParaRPr>
          </a:p>
          <a:p>
            <a:r>
              <a:rPr lang="en-US" dirty="0" smtClean="0">
                <a:solidFill>
                  <a:srgbClr val="00B050"/>
                </a:solidFill>
              </a:rPr>
              <a:t>Yellow + Blue = Green </a:t>
            </a:r>
            <a:endParaRPr lang="en-US" dirty="0" smtClean="0">
              <a:solidFill>
                <a:srgbClr val="00B050"/>
              </a:solidFill>
            </a:endParaRPr>
          </a:p>
          <a:p>
            <a:r>
              <a:rPr lang="en-US" dirty="0" smtClean="0">
                <a:solidFill>
                  <a:srgbClr val="00B050"/>
                </a:solidFill>
              </a:rPr>
              <a:t>Red + Blue = Violet/Purple</a:t>
            </a:r>
            <a:endParaRPr lang="en-US" dirty="0" smtClean="0">
              <a:solidFill>
                <a:srgbClr val="00B050"/>
              </a:solidFill>
            </a:endParaRPr>
          </a:p>
          <a:p>
            <a:r>
              <a:rPr lang="en-US" dirty="0" smtClean="0">
                <a:solidFill>
                  <a:srgbClr val="00B050"/>
                </a:solidFill>
              </a:rPr>
              <a:t>All three of these colors are secondary colors.</a:t>
            </a:r>
          </a:p>
          <a:p>
            <a:r>
              <a:rPr lang="en-US" dirty="0" smtClean="0">
                <a:solidFill>
                  <a:srgbClr val="7030A0"/>
                </a:solidFill>
              </a:rPr>
              <a:t>Secondary colors are formed by mixing two primary colors together. </a:t>
            </a:r>
            <a:endParaRPr lang="en-US" dirty="0">
              <a:solidFill>
                <a:srgbClr val="7030A0"/>
              </a:solidFill>
            </a:endParaRPr>
          </a:p>
          <a:p>
            <a:r>
              <a:rPr lang="en-US" dirty="0" smtClean="0">
                <a:solidFill>
                  <a:srgbClr val="7030A0"/>
                </a:solidFill>
              </a:rPr>
              <a:t>When arranging a Color Wheel, make sure that the secondary color is placed between the two primary colors that were mixed to form it. </a:t>
            </a:r>
            <a:endParaRPr lang="en-US" dirty="0">
              <a:solidFill>
                <a:srgbClr val="7030A0"/>
              </a:solidFill>
            </a:endParaRPr>
          </a:p>
        </p:txBody>
      </p:sp>
      <p:pic>
        <p:nvPicPr>
          <p:cNvPr id="6146" name="Picture 2" descr="http://1.bp.blogspot.com/_a8vATy25gyM/SkB50vWwB7I/AAAAAAAAB7A/IbCDxku-_Rc/s320/Tulip+Post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1600200"/>
            <a:ext cx="3360419" cy="5029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C000"/>
                </a:solidFill>
                <a:latin typeface="Goudy Stout" pitchFamily="18" charset="0"/>
              </a:rPr>
              <a:t>Tertiary/</a:t>
            </a:r>
            <a:br>
              <a:rPr lang="en-US" dirty="0" smtClean="0">
                <a:solidFill>
                  <a:srgbClr val="FFC000"/>
                </a:solidFill>
                <a:latin typeface="Goudy Stout" pitchFamily="18" charset="0"/>
              </a:rPr>
            </a:br>
            <a:r>
              <a:rPr lang="en-US" dirty="0" smtClean="0">
                <a:solidFill>
                  <a:srgbClr val="FFC000"/>
                </a:solidFill>
                <a:latin typeface="Goudy Stout" pitchFamily="18" charset="0"/>
              </a:rPr>
              <a:t>Intermediate </a:t>
            </a:r>
            <a:br>
              <a:rPr lang="en-US" dirty="0" smtClean="0">
                <a:solidFill>
                  <a:srgbClr val="FFC000"/>
                </a:solidFill>
                <a:latin typeface="Goudy Stout" pitchFamily="18" charset="0"/>
              </a:rPr>
            </a:br>
            <a:r>
              <a:rPr lang="en-US" dirty="0" smtClean="0">
                <a:solidFill>
                  <a:srgbClr val="FFC000"/>
                </a:solidFill>
                <a:latin typeface="Goudy Stout" pitchFamily="18" charset="0"/>
              </a:rPr>
              <a:t>Colors</a:t>
            </a:r>
            <a:endParaRPr lang="en-US" dirty="0">
              <a:solidFill>
                <a:srgbClr val="FFC000"/>
              </a:solidFill>
              <a:latin typeface="Goudy Stout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7244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Red/Orange			Yellow/Orange	</a:t>
            </a:r>
          </a:p>
          <a:p>
            <a:r>
              <a:rPr lang="en-US" dirty="0" smtClean="0">
                <a:solidFill>
                  <a:srgbClr val="00B0F0"/>
                </a:solidFill>
              </a:rPr>
              <a:t>Yellow/Green			Blue/Green</a:t>
            </a:r>
          </a:p>
          <a:p>
            <a:r>
              <a:rPr lang="en-US" dirty="0" smtClean="0">
                <a:solidFill>
                  <a:srgbClr val="00B0F0"/>
                </a:solidFill>
              </a:rPr>
              <a:t>Blue/Violet			Red/Violet</a:t>
            </a:r>
          </a:p>
          <a:p>
            <a:r>
              <a:rPr lang="en-US" dirty="0" smtClean="0">
                <a:solidFill>
                  <a:srgbClr val="00B0F0"/>
                </a:solidFill>
              </a:rPr>
              <a:t>These are all tertiary colors.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Tertiary colors are formed by mixing one primary and one secondary color.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When arranging a Color Wheel make sure that the tertiary color is placed between the primary and secondary colors that were mixed to form it. 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Also make sure that the primary color is always listed first such as Red/Orange not Orange/Red. 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382000" cy="1143000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92D050"/>
                </a:solidFill>
                <a:latin typeface="Goudy Stout" pitchFamily="18" charset="0"/>
              </a:rPr>
              <a:t>Complimentary Colors</a:t>
            </a:r>
            <a:endParaRPr lang="en-US" sz="3600" dirty="0">
              <a:solidFill>
                <a:srgbClr val="92D050"/>
              </a:solidFill>
              <a:latin typeface="Goudy Stout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6324600" cy="4953000"/>
          </a:xfrm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rgbClr val="FFC000"/>
                </a:solidFill>
              </a:rPr>
              <a:t>Colors opposite each other on the color wheel. </a:t>
            </a:r>
          </a:p>
          <a:p>
            <a:r>
              <a:rPr lang="en-US" sz="2400" dirty="0" smtClean="0">
                <a:solidFill>
                  <a:srgbClr val="FFC000"/>
                </a:solidFill>
              </a:rPr>
              <a:t>There are three sets: </a:t>
            </a:r>
          </a:p>
          <a:p>
            <a:r>
              <a:rPr lang="en-US" sz="2400" dirty="0" smtClean="0">
                <a:solidFill>
                  <a:srgbClr val="FFC000"/>
                </a:solidFill>
              </a:rPr>
              <a:t>Red-Green</a:t>
            </a:r>
          </a:p>
          <a:p>
            <a:r>
              <a:rPr lang="en-US" sz="2400" dirty="0" smtClean="0">
                <a:solidFill>
                  <a:srgbClr val="FFC000"/>
                </a:solidFill>
              </a:rPr>
              <a:t>Yellow-Violet</a:t>
            </a:r>
          </a:p>
          <a:p>
            <a:r>
              <a:rPr lang="en-US" sz="2400" dirty="0" smtClean="0">
                <a:solidFill>
                  <a:srgbClr val="FFC000"/>
                </a:solidFill>
              </a:rPr>
              <a:t>Blue-Orange</a:t>
            </a:r>
          </a:p>
          <a:p>
            <a:r>
              <a:rPr lang="en-US" sz="2400" dirty="0" smtClean="0">
                <a:solidFill>
                  <a:srgbClr val="7030A0"/>
                </a:solidFill>
              </a:rPr>
              <a:t>When seen next to each other, complimentary colors make each other appear more intense.</a:t>
            </a:r>
          </a:p>
          <a:p>
            <a:r>
              <a:rPr lang="en-US" sz="2400" dirty="0" smtClean="0">
                <a:solidFill>
                  <a:srgbClr val="7030A0"/>
                </a:solidFill>
              </a:rPr>
              <a:t>When mixed together, complimentary colors will dull each other.</a:t>
            </a:r>
          </a:p>
          <a:p>
            <a:r>
              <a:rPr lang="en-US" sz="2400" dirty="0" smtClean="0">
                <a:solidFill>
                  <a:srgbClr val="7030A0"/>
                </a:solidFill>
              </a:rPr>
              <a:t>If mixed together at 50%/50% ratio any complimentary set will produce a brown color.</a:t>
            </a:r>
            <a:endParaRPr lang="en-US" sz="2400" dirty="0">
              <a:solidFill>
                <a:srgbClr val="7030A0"/>
              </a:solidFill>
            </a:endParaRPr>
          </a:p>
        </p:txBody>
      </p:sp>
      <p:pic>
        <p:nvPicPr>
          <p:cNvPr id="4" name="BLOGGER_PHOTO_ID_5376002071210361458" descr="http://2.bp.blogspot.com/_a8vATy25gyM/SptlZoZCAnI/AAAAAAAACbM/DVSo4zo7hsw/s320/Haring+Mural.jp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0" y="1600200"/>
            <a:ext cx="22860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17417"/>
            <a:ext cx="8229600" cy="1143000"/>
          </a:xfrm>
        </p:spPr>
        <p:txBody>
          <a:bodyPr>
            <a:noAutofit/>
          </a:bodyPr>
          <a:lstStyle/>
          <a:p>
            <a:r>
              <a:rPr lang="en-US" sz="7200" dirty="0" smtClean="0">
                <a:solidFill>
                  <a:schemeClr val="accent6">
                    <a:lumMod val="75000"/>
                  </a:schemeClr>
                </a:solidFill>
                <a:latin typeface="Algerian" pitchFamily="82" charset="0"/>
              </a:rPr>
              <a:t>Neutral Colors</a:t>
            </a:r>
            <a:endParaRPr lang="en-US" sz="7200" dirty="0">
              <a:solidFill>
                <a:schemeClr val="accent6">
                  <a:lumMod val="75000"/>
                </a:schemeClr>
              </a:solidFill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763000" cy="249609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The neutral colors are a source of a more natural color in nature. </a:t>
            </a:r>
            <a:endParaRPr lang="en-US" dirty="0">
              <a:solidFill>
                <a:srgbClr val="00B050"/>
              </a:solidFill>
            </a:endParaRPr>
          </a:p>
          <a:p>
            <a:r>
              <a:rPr lang="en-US" dirty="0" smtClean="0">
                <a:solidFill>
                  <a:srgbClr val="00B050"/>
                </a:solidFill>
              </a:rPr>
              <a:t>These colors include Brown, Black, Gray, and White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Black and White are not considered colors in Color Theory.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Black is the absence of all color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White is the presence of all color.</a:t>
            </a:r>
            <a:endParaRPr lang="en-US" dirty="0">
              <a:solidFill>
                <a:srgbClr val="00B050"/>
              </a:solidFill>
            </a:endParaRPr>
          </a:p>
        </p:txBody>
      </p:sp>
      <p:pic>
        <p:nvPicPr>
          <p:cNvPr id="4098" name="Picture 2" descr="http://rottencupcakes.com/wp-content/uploads/2009/12/stoneandclay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639093"/>
            <a:ext cx="8763000" cy="3238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3979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3962400" cy="1143000"/>
          </a:xfrm>
        </p:spPr>
        <p:txBody>
          <a:bodyPr/>
          <a:lstStyle/>
          <a:p>
            <a:r>
              <a:rPr lang="en-US" dirty="0" smtClean="0">
                <a:solidFill>
                  <a:srgbClr val="C00000"/>
                </a:solidFill>
                <a:latin typeface="Goudy Stout" pitchFamily="18" charset="0"/>
              </a:rPr>
              <a:t>Tint</a:t>
            </a:r>
            <a:endParaRPr lang="en-US" dirty="0">
              <a:solidFill>
                <a:srgbClr val="C00000"/>
              </a:solidFill>
              <a:latin typeface="Goudy Stout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3581400" cy="1143000"/>
          </a:xfrm>
        </p:spPr>
        <p:txBody>
          <a:bodyPr/>
          <a:lstStyle/>
          <a:p>
            <a:r>
              <a:rPr lang="en-US" dirty="0" smtClean="0"/>
              <a:t>Mixing a color with white.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343400" y="0"/>
            <a:ext cx="449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Goudy Stout" pitchFamily="18" charset="0"/>
              </a:rPr>
              <a:t>Shade</a:t>
            </a:r>
            <a:endParaRPr lang="en-US" sz="4400" dirty="0">
              <a:latin typeface="Goudy Stout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0" y="685800"/>
            <a:ext cx="3124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 smtClean="0"/>
              <a:t>  Mixing a color with Black.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228600" y="3962400"/>
            <a:ext cx="876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B0F0"/>
                </a:solidFill>
                <a:latin typeface="Goudy Stout" pitchFamily="18" charset="0"/>
              </a:rPr>
              <a:t>Monochromatic</a:t>
            </a:r>
            <a:endParaRPr lang="en-US" sz="4000" dirty="0">
              <a:solidFill>
                <a:srgbClr val="00B0F0"/>
              </a:solidFill>
              <a:latin typeface="Goudy Stout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3000" y="4572000"/>
            <a:ext cx="6858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 smtClean="0"/>
              <a:t>  A scale from white to black using one color in between to form the tints and shades of one color.  The full value range of one color. </a:t>
            </a:r>
            <a:endParaRPr lang="en-US" sz="3200" dirty="0"/>
          </a:p>
        </p:txBody>
      </p:sp>
      <p:pic>
        <p:nvPicPr>
          <p:cNvPr id="3074" name="Picture 2" descr="http://www.mccullagh.org/db9/1ds-14/jasper-johns-1961-map-united-stat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752600"/>
            <a:ext cx="8458200" cy="2209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038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Goudy Stout" pitchFamily="18" charset="0"/>
              </a:rPr>
              <a:t>Warm Colors</a:t>
            </a:r>
            <a:endParaRPr lang="en-US" dirty="0">
              <a:solidFill>
                <a:srgbClr val="FF0000"/>
              </a:solidFill>
              <a:latin typeface="Goudy Stout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8862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Red</a:t>
            </a:r>
          </a:p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Orange</a:t>
            </a:r>
          </a:p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Yellow</a:t>
            </a:r>
          </a:p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Colors in which red and yellow are dominant. 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Psychologically, warm colors seem to advance. 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48200" y="152400"/>
            <a:ext cx="4191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0070C0"/>
                </a:solidFill>
                <a:latin typeface="Goudy Stout" pitchFamily="18" charset="0"/>
              </a:rPr>
              <a:t>Cool Colors</a:t>
            </a:r>
            <a:endParaRPr lang="en-US" sz="4400" dirty="0">
              <a:solidFill>
                <a:srgbClr val="0070C0"/>
              </a:solidFill>
              <a:latin typeface="Goudy Stout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0" y="1752600"/>
            <a:ext cx="44196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 smtClean="0"/>
              <a:t>  </a:t>
            </a:r>
            <a:r>
              <a:rPr lang="en-US" sz="3200" dirty="0" smtClean="0">
                <a:solidFill>
                  <a:srgbClr val="00B050"/>
                </a:solidFill>
              </a:rPr>
              <a:t>Green 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00B050"/>
                </a:solidFill>
              </a:rPr>
              <a:t>  Blue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00B050"/>
                </a:solidFill>
              </a:rPr>
              <a:t>  Violet/Purple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00B050"/>
                </a:solidFill>
              </a:rPr>
              <a:t>  Colors in which blue is dominant. 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00B050"/>
                </a:solidFill>
              </a:rPr>
              <a:t>  Psychologically cool colors seem to recede. </a:t>
            </a:r>
            <a:endParaRPr lang="en-US" sz="32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</TotalTime>
  <Words>440</Words>
  <Application>Microsoft Office PowerPoint</Application>
  <PresentationFormat>On-screen Show (4:3)</PresentationFormat>
  <Paragraphs>66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COLOR</vt:lpstr>
      <vt:lpstr>Color Theory</vt:lpstr>
      <vt:lpstr>Primary Colors</vt:lpstr>
      <vt:lpstr>Secondary Colors</vt:lpstr>
      <vt:lpstr>Tertiary/ Intermediate  Colors</vt:lpstr>
      <vt:lpstr>Complimentary Colors</vt:lpstr>
      <vt:lpstr>Neutral Colors</vt:lpstr>
      <vt:lpstr>Tint</vt:lpstr>
      <vt:lpstr>Warm Colors</vt:lpstr>
      <vt:lpstr>Vocabulary</vt:lpstr>
    </vt:vector>
  </TitlesOfParts>
  <Company>Dundee Community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COLOR</dc:title>
  <dc:creator>Dundee Community Schools</dc:creator>
  <cp:lastModifiedBy>Lindsay Powers</cp:lastModifiedBy>
  <cp:revision>14</cp:revision>
  <dcterms:created xsi:type="dcterms:W3CDTF">2009-09-11T20:08:11Z</dcterms:created>
  <dcterms:modified xsi:type="dcterms:W3CDTF">2013-03-06T19:42:30Z</dcterms:modified>
</cp:coreProperties>
</file>