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548F-BB12-4A3C-8BF8-AA547ADE3849}" type="datetimeFigureOut">
              <a:rPr lang="en-US" smtClean="0"/>
              <a:pPr/>
              <a:t>3/14/2010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507F-DF7C-40B6-B11A-958430075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log.insitemagazine.com/public_html/blog/uploaded_images/UF-Faculty-Art-TC-Oct9-791567.jpg&amp;imgrefurl=http://www.insitegainesville.com/blog/labels/Harn%20Museum.html&amp;usg=__pQwNfcqXcZNDm7i3oZczWARpjAg=&amp;h=1500&amp;w=1004&amp;sz=131&amp;hl=en&amp;start=2&amp;um=1&amp;itbs=1&amp;tbnid=tQbmlBP7Ka1oxM:&amp;tbnh=150&amp;tbnw=100&amp;prev=/images?q=Nan+Smiths+life&amp;um=1&amp;hl=en&amp;safe=active&amp;sa=N&amp;tbs=isch:1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/imgres?imgurl=http://www.nceca.net/app/img/uploaded/lg/smith.jpg&amp;imgrefurl=http://nceca.net/app/applications/showimage/202&amp;usg=__5WPqKpWTeXTKCYz2Y__R6OaEtAc=&amp;h=311&amp;w=449&amp;sz=14&amp;hl=en&amp;start=10&amp;um=1&amp;itbs=1&amp;tbnid=pOE7nXexeJ2RUM:&amp;tbnh=88&amp;tbnw=127&amp;prev=/images?q=nan+smith&amp;um=1&amp;hl=en&amp;safe=active&amp;tbs=isch:1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ressmilwaukee.com/imgs/hed/art8654wide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lgerian" pitchFamily="82" charset="0"/>
              </a:rPr>
              <a:t>Famous Ceramic Artists</a:t>
            </a:r>
            <a:endParaRPr lang="en-US" sz="6000" dirty="0">
              <a:latin typeface="Algerian" pitchFamily="82" charset="0"/>
            </a:endParaRPr>
          </a:p>
        </p:txBody>
      </p:sp>
      <p:pic>
        <p:nvPicPr>
          <p:cNvPr id="4098" name="Picture 2" descr="http://www.pomonaartscolony.com/pages/press/cera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1"/>
            <a:ext cx="4791075" cy="4876800"/>
          </a:xfrm>
          <a:prstGeom prst="rect">
            <a:avLst/>
          </a:prstGeom>
          <a:noFill/>
        </p:spPr>
      </p:pic>
      <p:pic>
        <p:nvPicPr>
          <p:cNvPr id="4100" name="Picture 4" descr="http://www.lushlee.com/images/home-accessories/09/12/jars-france-ceram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9243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Robert </a:t>
            </a:r>
            <a:r>
              <a:rPr lang="en-US" sz="7200" dirty="0" err="1" smtClean="0">
                <a:latin typeface="Algerian" pitchFamily="82" charset="0"/>
              </a:rPr>
              <a:t>Arneson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0"/>
            <a:ext cx="3886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Arneson</a:t>
            </a:r>
            <a:r>
              <a:rPr lang="en-US" dirty="0" smtClean="0"/>
              <a:t> </a:t>
            </a:r>
            <a:r>
              <a:rPr lang="en-US" dirty="0" smtClean="0"/>
              <a:t>choose everyday objects as subjects for clay, depicting these objects with humor and surrealism.</a:t>
            </a:r>
          </a:p>
          <a:p>
            <a:r>
              <a:rPr lang="en-US" dirty="0" smtClean="0"/>
              <a:t>Creates imaginary things.</a:t>
            </a:r>
          </a:p>
          <a:p>
            <a:r>
              <a:rPr lang="en-US" dirty="0" smtClean="0"/>
              <a:t>People viewing his work should look beyond what seems to be edgy, naughty, or funny to find more serious comments about political, social, and economic issues. </a:t>
            </a:r>
            <a:endParaRPr lang="en-US" dirty="0"/>
          </a:p>
        </p:txBody>
      </p:sp>
      <p:pic>
        <p:nvPicPr>
          <p:cNvPr id="5122" name="Picture 2" descr="http://www.askart.com/AskART/photos/BON12152004/5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143000"/>
            <a:ext cx="2971800" cy="2971800"/>
          </a:xfrm>
          <a:prstGeom prst="rect">
            <a:avLst/>
          </a:prstGeom>
          <a:noFill/>
        </p:spPr>
      </p:pic>
      <p:pic>
        <p:nvPicPr>
          <p:cNvPr id="5124" name="Picture 4" descr="http://www.artknowledgenews.com/files2007a/RobertArnesonWolfH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962400"/>
            <a:ext cx="2679700" cy="2720653"/>
          </a:xfrm>
          <a:prstGeom prst="rect">
            <a:avLst/>
          </a:prstGeom>
          <a:noFill/>
        </p:spPr>
      </p:pic>
      <p:pic>
        <p:nvPicPr>
          <p:cNvPr id="5126" name="Picture 6" descr="http://images.artnet.com/artwork_images/19/109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71600"/>
            <a:ext cx="2209800" cy="2656852"/>
          </a:xfrm>
          <a:prstGeom prst="rect">
            <a:avLst/>
          </a:prstGeom>
          <a:noFill/>
        </p:spPr>
      </p:pic>
      <p:pic>
        <p:nvPicPr>
          <p:cNvPr id="5128" name="Picture 8" descr="http://4.bp.blogspot.com/_GIchwvJ-aNk/SqwTWlpjxVI/AAAAAAAALZA/BfeoPq_v59s/s400/Robert+Arneson+Yin+and+Yang+sculp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343400"/>
            <a:ext cx="2438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Algerian" pitchFamily="82" charset="0"/>
              </a:rPr>
              <a:t>Ken Price</a:t>
            </a:r>
            <a:endParaRPr lang="en-US" sz="8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37338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 is best known for his abstract shapes constructed from fired clay. </a:t>
            </a:r>
            <a:endParaRPr lang="en-US" dirty="0" smtClean="0"/>
          </a:p>
          <a:p>
            <a:r>
              <a:rPr lang="en-US" dirty="0" smtClean="0"/>
              <a:t>Typically, his work is not </a:t>
            </a:r>
            <a:r>
              <a:rPr lang="en-US" dirty="0" smtClean="0"/>
              <a:t>glazed, but </a:t>
            </a:r>
            <a:r>
              <a:rPr lang="en-US" dirty="0" smtClean="0"/>
              <a:t>painted </a:t>
            </a:r>
            <a:r>
              <a:rPr lang="en-US" dirty="0" smtClean="0"/>
              <a:t>with multiple layers of bright acrylic paint and then sanded down to reveal the colors beneath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Ken Price has always had a love for the sea and the </a:t>
            </a:r>
            <a:r>
              <a:rPr lang="en-US" dirty="0" smtClean="0"/>
              <a:t>surf.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is intrigued by the "forms of energy and the movement in waves." Ocean waves crashing against the </a:t>
            </a:r>
            <a:r>
              <a:rPr lang="en-US" dirty="0" smtClean="0"/>
              <a:t>shore are </a:t>
            </a:r>
            <a:r>
              <a:rPr lang="en-US" dirty="0" smtClean="0"/>
              <a:t>the sources and inspiration for Price’s newest sculptures. </a:t>
            </a:r>
            <a:endParaRPr lang="en-US" dirty="0"/>
          </a:p>
        </p:txBody>
      </p:sp>
      <p:pic>
        <p:nvPicPr>
          <p:cNvPr id="4098" name="Picture 2" descr="http://www.frieze.com/images/back/pr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2246923" cy="2921000"/>
          </a:xfrm>
          <a:prstGeom prst="rect">
            <a:avLst/>
          </a:prstGeom>
          <a:noFill/>
        </p:spPr>
      </p:pic>
      <p:pic>
        <p:nvPicPr>
          <p:cNvPr id="4100" name="Picture 4" descr="http://farm4.static.flickr.com/3385/3200799237_e3b4369e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95400"/>
            <a:ext cx="2899833" cy="2346325"/>
          </a:xfrm>
          <a:prstGeom prst="rect">
            <a:avLst/>
          </a:prstGeom>
          <a:noFill/>
        </p:spPr>
      </p:pic>
      <p:pic>
        <p:nvPicPr>
          <p:cNvPr id="4102" name="Picture 6" descr="http://franklloydgallery.files.wordpress.com/2009/01/price_green-go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733800"/>
            <a:ext cx="2667000" cy="3124200"/>
          </a:xfrm>
          <a:prstGeom prst="rect">
            <a:avLst/>
          </a:prstGeom>
          <a:noFill/>
        </p:spPr>
      </p:pic>
      <p:pic>
        <p:nvPicPr>
          <p:cNvPr id="4104" name="Picture 8" descr="http://www.albrightknox.org/acquisitions/acq_2004/images/Pri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67200"/>
            <a:ext cx="2286000" cy="244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lgerian" pitchFamily="82" charset="0"/>
              </a:rPr>
              <a:t>Rudy </a:t>
            </a:r>
            <a:r>
              <a:rPr lang="en-US" sz="8800" dirty="0" err="1" smtClean="0">
                <a:latin typeface="Algerian" pitchFamily="82" charset="0"/>
              </a:rPr>
              <a:t>Autio</a:t>
            </a:r>
            <a:endParaRPr lang="en-US" sz="8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95400"/>
            <a:ext cx="3657600" cy="5334000"/>
          </a:xfrm>
        </p:spPr>
        <p:txBody>
          <a:bodyPr>
            <a:noAutofit/>
          </a:bodyPr>
          <a:lstStyle/>
          <a:p>
            <a:r>
              <a:rPr lang="en-US" sz="2300" dirty="0" smtClean="0"/>
              <a:t>Rudy was a </a:t>
            </a:r>
            <a:r>
              <a:rPr lang="en-US" sz="2300" dirty="0" smtClean="0"/>
              <a:t>sculptor, best known for his ceramic objec</a:t>
            </a:r>
            <a:r>
              <a:rPr lang="en-US" sz="2300" dirty="0" smtClean="0"/>
              <a:t>ts. </a:t>
            </a:r>
            <a:endParaRPr lang="en-US" sz="2300" dirty="0" smtClean="0"/>
          </a:p>
          <a:p>
            <a:r>
              <a:rPr lang="en-US" sz="2300" dirty="0" smtClean="0"/>
              <a:t>His </a:t>
            </a:r>
            <a:r>
              <a:rPr lang="en-US" sz="2300" dirty="0" smtClean="0"/>
              <a:t>work is held in many museums because they like the animal shaped torso figures he created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Beginning with a sturdy, hollow, ceramic trunk, </a:t>
            </a:r>
            <a:r>
              <a:rPr lang="en-US" sz="2300" dirty="0" err="1" smtClean="0"/>
              <a:t>Autio</a:t>
            </a:r>
            <a:r>
              <a:rPr lang="en-US" sz="2300" dirty="0" smtClean="0"/>
              <a:t> adds ear-like appendages or "cactus arm" extensions, each rounded and smoothed at the join to form subtle, curved transitions. </a:t>
            </a:r>
            <a:endParaRPr lang="en-US" sz="2300" dirty="0"/>
          </a:p>
        </p:txBody>
      </p:sp>
      <p:pic>
        <p:nvPicPr>
          <p:cNvPr id="3074" name="Picture 2" descr="http://www.tfaoi.com/cm/4cm/4cm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2667000" cy="2811700"/>
          </a:xfrm>
          <a:prstGeom prst="rect">
            <a:avLst/>
          </a:prstGeom>
          <a:noFill/>
        </p:spPr>
      </p:pic>
      <p:pic>
        <p:nvPicPr>
          <p:cNvPr id="3076" name="Picture 4" descr="http://images.artnet.com/artwork_images_425915408_454779_rudy-aut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143000"/>
            <a:ext cx="2695575" cy="2954136"/>
          </a:xfrm>
          <a:prstGeom prst="rect">
            <a:avLst/>
          </a:prstGeom>
          <a:noFill/>
        </p:spPr>
      </p:pic>
      <p:pic>
        <p:nvPicPr>
          <p:cNvPr id="3078" name="Picture 6" descr="http://www.askart.com/AskART/photos/COR20070728_3820/2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2362200" cy="2441222"/>
          </a:xfrm>
          <a:prstGeom prst="rect">
            <a:avLst/>
          </a:prstGeom>
          <a:noFill/>
        </p:spPr>
      </p:pic>
      <p:pic>
        <p:nvPicPr>
          <p:cNvPr id="3080" name="Picture 8" descr="http://www.umt.edu/montanamuseum/imagejpg/ceramic/Leedy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114801"/>
            <a:ext cx="2514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Justin Novak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95400"/>
            <a:ext cx="3581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 was a graphic artist before he became a ceramic artist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His </a:t>
            </a:r>
            <a:r>
              <a:rPr lang="en-US" dirty="0" err="1" smtClean="0"/>
              <a:t>raku</a:t>
            </a:r>
            <a:r>
              <a:rPr lang="en-US" dirty="0" smtClean="0"/>
              <a:t>-fired expressive figurative </a:t>
            </a:r>
            <a:r>
              <a:rPr lang="en-US" dirty="0" smtClean="0"/>
              <a:t>sculptures navigate </a:t>
            </a:r>
            <a:r>
              <a:rPr lang="en-US" dirty="0" smtClean="0"/>
              <a:t>a fine line the between the tasteful and the </a:t>
            </a:r>
            <a:r>
              <a:rPr lang="en-US" dirty="0" smtClean="0"/>
              <a:t>grotesque.</a:t>
            </a:r>
          </a:p>
          <a:p>
            <a:r>
              <a:rPr lang="en-US" dirty="0" smtClean="0"/>
              <a:t>He has always been interested in the historical </a:t>
            </a:r>
            <a:r>
              <a:rPr lang="en-US" dirty="0" smtClean="0"/>
              <a:t>genre of the figurine</a:t>
            </a:r>
            <a:endParaRPr lang="en-US" dirty="0" smtClean="0"/>
          </a:p>
        </p:txBody>
      </p:sp>
      <p:pic>
        <p:nvPicPr>
          <p:cNvPr id="2050" name="Picture 2" descr="http://asthmatickitty.com/images/sidebar/galabent_novak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2679700" cy="2228850"/>
          </a:xfrm>
          <a:prstGeom prst="rect">
            <a:avLst/>
          </a:prstGeom>
          <a:noFill/>
        </p:spPr>
      </p:pic>
      <p:pic>
        <p:nvPicPr>
          <p:cNvPr id="2052" name="Picture 4" descr="http://www.bunnylicious.org/public/2007/01/justin_nov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10000"/>
            <a:ext cx="2755900" cy="2895600"/>
          </a:xfrm>
          <a:prstGeom prst="rect">
            <a:avLst/>
          </a:prstGeom>
          <a:noFill/>
        </p:spPr>
      </p:pic>
      <p:pic>
        <p:nvPicPr>
          <p:cNvPr id="2054" name="Picture 6" descr="http://blogs.eciad.ca/ceramics/wp-content/blogs.dir/55/files/archive/01-justine-brooks-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2451100" cy="2378075"/>
          </a:xfrm>
          <a:prstGeom prst="rect">
            <a:avLst/>
          </a:prstGeom>
          <a:noFill/>
        </p:spPr>
      </p:pic>
      <p:pic>
        <p:nvPicPr>
          <p:cNvPr id="2056" name="Picture 8" descr="http://www.pacinilubel.com/artists/images/novak/novak_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038600"/>
            <a:ext cx="2438400" cy="2615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Adrian </a:t>
            </a:r>
            <a:r>
              <a:rPr lang="en-US" sz="8000" dirty="0" err="1" smtClean="0">
                <a:latin typeface="Algerian" pitchFamily="82" charset="0"/>
              </a:rPr>
              <a:t>Arleo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95400"/>
            <a:ext cx="38862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lot of work has to do with nature and things around her.</a:t>
            </a:r>
          </a:p>
          <a:p>
            <a:r>
              <a:rPr lang="en-US" dirty="0" smtClean="0"/>
              <a:t>She combines people with nature.</a:t>
            </a:r>
          </a:p>
          <a:p>
            <a:r>
              <a:rPr lang="en-US" dirty="0" smtClean="0"/>
              <a:t>Most of her sculptures are a mixture of realistic and imaginary things. She makes things look real, but with her own twist.</a:t>
            </a:r>
          </a:p>
          <a:p>
            <a:r>
              <a:rPr lang="en-US" dirty="0" smtClean="0"/>
              <a:t>She was thirteen when she feel in love with clay, her mother was a ceramicist who taught her the language of clay.</a:t>
            </a:r>
            <a:endParaRPr lang="en-US" dirty="0"/>
          </a:p>
        </p:txBody>
      </p:sp>
      <p:pic>
        <p:nvPicPr>
          <p:cNvPr id="1028" name="Picture 4" descr="http://www.snyderman-works.com/works/artists/ceramics/arleo/images/xxembrace8.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581400"/>
            <a:ext cx="2857500" cy="3048000"/>
          </a:xfrm>
          <a:prstGeom prst="rect">
            <a:avLst/>
          </a:prstGeom>
          <a:noFill/>
        </p:spPr>
      </p:pic>
      <p:pic>
        <p:nvPicPr>
          <p:cNvPr id="1030" name="Picture 6" descr="http://images.artnet.com/artwork_images_424320913_410500_adrian-arl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2146300" cy="3209421"/>
          </a:xfrm>
          <a:prstGeom prst="rect">
            <a:avLst/>
          </a:prstGeom>
          <a:noFill/>
        </p:spPr>
      </p:pic>
      <p:pic>
        <p:nvPicPr>
          <p:cNvPr id="1032" name="Picture 8" descr="http://www.mudfire.com/Images/Adrian-Arleo-HeadInH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2146300" cy="2209800"/>
          </a:xfrm>
          <a:prstGeom prst="rect">
            <a:avLst/>
          </a:prstGeom>
          <a:noFill/>
        </p:spPr>
      </p:pic>
      <p:pic>
        <p:nvPicPr>
          <p:cNvPr id="1034" name="Picture 10" descr="http://www.snyderman-works.com/works/artists/ceramics/arleo/images/wasp_nest_embrace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295400"/>
            <a:ext cx="2809875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lgerian" pitchFamily="82" charset="0"/>
              </a:rPr>
              <a:t>Nan Smith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441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She is known for her ceramic sculptures.</a:t>
            </a:r>
          </a:p>
          <a:p>
            <a:r>
              <a:rPr lang="en-US" dirty="0" smtClean="0"/>
              <a:t>She sculpts realistic things such as people.</a:t>
            </a:r>
          </a:p>
          <a:p>
            <a:r>
              <a:rPr lang="en-US" dirty="0" smtClean="0"/>
              <a:t>Her installations incorporate life-sized, realistic, earthenware figures, crafted metal or wooden constructions.</a:t>
            </a:r>
          </a:p>
          <a:p>
            <a:r>
              <a:rPr lang="en-US" dirty="0" smtClean="0"/>
              <a:t>She uses a range of mold-making techniques and precise slab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www.claystation.com/gallery/2000/images/smi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590800" cy="3352800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tQbmlBP7Ka1oxM:http://blog.insitemagazine.com/public_html/blog/uploaded_images/UF-Faculty-Art-TC-Oct9-79156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676400" cy="3867150"/>
          </a:xfrm>
          <a:prstGeom prst="rect">
            <a:avLst/>
          </a:prstGeom>
          <a:noFill/>
        </p:spPr>
      </p:pic>
      <p:pic>
        <p:nvPicPr>
          <p:cNvPr id="8" name="Picture 2" descr="http://t3.gstatic.com/images?q=tbn:pOE7nXexeJ2RUM:http://www.nceca.net/app/img/uploaded/lg/smith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038600"/>
            <a:ext cx="2438400" cy="2362200"/>
          </a:xfrm>
          <a:prstGeom prst="rect">
            <a:avLst/>
          </a:prstGeom>
          <a:noFill/>
        </p:spPr>
      </p:pic>
      <p:pic>
        <p:nvPicPr>
          <p:cNvPr id="9" name="Picture 2" descr="http://www.ilpi.com/artsource/vce/vcefull/smith1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191000"/>
            <a:ext cx="1600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lgerian" pitchFamily="82" charset="0"/>
              </a:rPr>
              <a:t>Stephen de Staebler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3434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 was famous for creating ceramic sculptures.</a:t>
            </a:r>
          </a:p>
          <a:p>
            <a:r>
              <a:rPr lang="en-US" dirty="0" smtClean="0"/>
              <a:t>He would create his art in pieces and then put them together, knowing that they would shrink to different sizes after being fired. </a:t>
            </a:r>
          </a:p>
          <a:p>
            <a:r>
              <a:rPr lang="en-US" dirty="0" smtClean="0"/>
              <a:t>He created realistic things that often ended up looking imaginary. For example, he would create sculptures of men or women that would end up distorted.</a:t>
            </a:r>
          </a:p>
          <a:p>
            <a:endParaRPr lang="en-US" dirty="0"/>
          </a:p>
        </p:txBody>
      </p:sp>
      <p:pic>
        <p:nvPicPr>
          <p:cNvPr id="4" name="Picture 8" descr="Stephen destaebler008 STEPHEN DE STAEB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76400"/>
            <a:ext cx="2286000" cy="4457701"/>
          </a:xfrm>
          <a:prstGeom prst="rect">
            <a:avLst/>
          </a:prstGeom>
          <a:noFill/>
        </p:spPr>
      </p:pic>
      <p:pic>
        <p:nvPicPr>
          <p:cNvPr id="5" name="Picture 4" descr="De Staebler FigLostTorso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1866900" cy="2857500"/>
          </a:xfrm>
          <a:prstGeom prst="rect">
            <a:avLst/>
          </a:prstGeom>
          <a:noFill/>
        </p:spPr>
      </p:pic>
      <p:pic>
        <p:nvPicPr>
          <p:cNvPr id="6" name="Picture 2" descr="De Staebler TwoFeebleLe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lgerian" pitchFamily="82" charset="0"/>
              </a:rPr>
              <a:t>Michael Lucero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95400"/>
            <a:ext cx="3505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 pieces were very unique, he used nature inspiring details on most all of them.</a:t>
            </a:r>
          </a:p>
          <a:p>
            <a:r>
              <a:rPr lang="en-US" dirty="0" smtClean="0"/>
              <a:t>He usually works in series. He created pieces working over a period of time before developing into another way to portray imagery.</a:t>
            </a:r>
            <a:endParaRPr lang="en-US" dirty="0"/>
          </a:p>
        </p:txBody>
      </p:sp>
      <p:pic>
        <p:nvPicPr>
          <p:cNvPr id="1026" name="Picture 2" descr="Michael Luc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2609850" cy="5257800"/>
          </a:xfrm>
          <a:prstGeom prst="rect">
            <a:avLst/>
          </a:prstGeom>
          <a:noFill/>
        </p:spPr>
      </p:pic>
      <p:pic>
        <p:nvPicPr>
          <p:cNvPr id="1028" name="Picture 4" descr="http://www.expressmilwaukee.com/imgs/hed/art8654n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371600"/>
            <a:ext cx="240030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lgerian" pitchFamily="82" charset="0"/>
              </a:rPr>
              <a:t>Marilyn Levine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95400"/>
            <a:ext cx="32004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She was a ceramic sculptor known for realistic leather goods. </a:t>
            </a:r>
          </a:p>
          <a:p>
            <a:r>
              <a:rPr lang="en-US" dirty="0" smtClean="0"/>
              <a:t>She addresses every detail, showing stitching, folds, and seams of the objects.</a:t>
            </a:r>
          </a:p>
          <a:p>
            <a:r>
              <a:rPr lang="en-US" dirty="0" smtClean="0"/>
              <a:t>Levine’s work shows a sense of history and humanity.</a:t>
            </a:r>
            <a:endParaRPr lang="en-US" dirty="0"/>
          </a:p>
        </p:txBody>
      </p:sp>
      <p:pic>
        <p:nvPicPr>
          <p:cNvPr id="17410" name="Picture 2" descr="http://www.okharris.com/artists/levi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371600"/>
            <a:ext cx="2590800" cy="3429001"/>
          </a:xfrm>
          <a:prstGeom prst="rect">
            <a:avLst/>
          </a:prstGeom>
          <a:noFill/>
        </p:spPr>
      </p:pic>
      <p:pic>
        <p:nvPicPr>
          <p:cNvPr id="17412" name="Picture 4" descr="http://4.bp.blogspot.com/_cw_3ntT4ogI/Sch0r23yloI/AAAAAAAABcg/cY9ifkHXKjo/s400/Levinevictoriasb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971800" cy="2505075"/>
          </a:xfrm>
          <a:prstGeom prst="rect">
            <a:avLst/>
          </a:prstGeom>
          <a:noFill/>
        </p:spPr>
      </p:pic>
      <p:pic>
        <p:nvPicPr>
          <p:cNvPr id="17414" name="Picture 6" descr="http://www.ackland.org/tours/images/levin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2362200" cy="1704975"/>
          </a:xfrm>
          <a:prstGeom prst="rect">
            <a:avLst/>
          </a:prstGeom>
          <a:noFill/>
        </p:spPr>
      </p:pic>
      <p:pic>
        <p:nvPicPr>
          <p:cNvPr id="17416" name="Picture 8" descr="http://www.jayneshatzpottery.com/Marilyn_Levine__Hanna_s_Bag__19_1_2__h._1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10000"/>
            <a:ext cx="245745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>
                <a:latin typeface="Algerian" pitchFamily="82" charset="0"/>
              </a:rPr>
              <a:t>Jack Earl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66800"/>
            <a:ext cx="31242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Jack based his art off of Japanese inspired pottery.</a:t>
            </a:r>
          </a:p>
          <a:p>
            <a:r>
              <a:rPr lang="en-US" dirty="0" smtClean="0"/>
              <a:t>He was known for creating ceramic sculptures portraying scenes of Midwestern life.</a:t>
            </a:r>
          </a:p>
          <a:p>
            <a:endParaRPr lang="en-US" dirty="0"/>
          </a:p>
        </p:txBody>
      </p:sp>
      <p:pic>
        <p:nvPicPr>
          <p:cNvPr id="18434" name="Picture 2" descr="http://images.artnet.com/artwork_images_117962_398908_jack-e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2800350" cy="3733800"/>
          </a:xfrm>
          <a:prstGeom prst="rect">
            <a:avLst/>
          </a:prstGeom>
          <a:noFill/>
        </p:spPr>
      </p:pic>
      <p:pic>
        <p:nvPicPr>
          <p:cNvPr id="18436" name="Picture 4" descr="http://images.artnet.com/artwork_images_117962_316238_jack-ea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2981325" cy="3048000"/>
          </a:xfrm>
          <a:prstGeom prst="rect">
            <a:avLst/>
          </a:prstGeom>
          <a:noFill/>
        </p:spPr>
      </p:pic>
      <p:pic>
        <p:nvPicPr>
          <p:cNvPr id="18438" name="Picture 6" descr="http://www.ragoarts.com/onlinecats/10.08MOD/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1828800" cy="2667000"/>
          </a:xfrm>
          <a:prstGeom prst="rect">
            <a:avLst/>
          </a:prstGeom>
          <a:noFill/>
        </p:spPr>
      </p:pic>
      <p:pic>
        <p:nvPicPr>
          <p:cNvPr id="18440" name="Picture 8" descr="http://www.ramart.org/ram/images/stories/exhibitions/Earl%20Carrot%20Finger%2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191000"/>
            <a:ext cx="2209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lgerian" pitchFamily="82" charset="0"/>
              </a:rPr>
              <a:t>George Ohr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71600"/>
            <a:ext cx="34290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He was called the “Father of Modern Abstract Expressionism”. </a:t>
            </a:r>
          </a:p>
          <a:p>
            <a:r>
              <a:rPr lang="en-US" dirty="0" smtClean="0"/>
              <a:t>His pieces are mainly thrown pottery that he distorted, creating a warped and twisted look. </a:t>
            </a:r>
          </a:p>
          <a:p>
            <a:r>
              <a:rPr lang="en-US" dirty="0" smtClean="0"/>
              <a:t>The unique style named Ohr the reputation of an eccentric mad man. </a:t>
            </a:r>
            <a:endParaRPr lang="en-US" dirty="0"/>
          </a:p>
        </p:txBody>
      </p:sp>
      <p:pic>
        <p:nvPicPr>
          <p:cNvPr id="19458" name="Picture 2" descr="http://www.info4antiques.org/ARTICLEpgs/CERAMICS/IMAGES/George-Ohr-Po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1524000"/>
            <a:ext cx="2600191" cy="2635250"/>
          </a:xfrm>
          <a:prstGeom prst="rect">
            <a:avLst/>
          </a:prstGeom>
          <a:noFill/>
        </p:spPr>
      </p:pic>
      <p:pic>
        <p:nvPicPr>
          <p:cNvPr id="19460" name="Picture 4" descr="http://www.artnet.com/Images/magazine/features/polsky/polsky8-27-0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992" y="3200400"/>
            <a:ext cx="3217008" cy="3390900"/>
          </a:xfrm>
          <a:prstGeom prst="rect">
            <a:avLst/>
          </a:prstGeom>
          <a:noFill/>
        </p:spPr>
      </p:pic>
      <p:pic>
        <p:nvPicPr>
          <p:cNvPr id="19462" name="Picture 6" descr="http://www.pbs.org/wgbh/antiquesfyi/missingmasterpieces/ohr/img/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62185"/>
            <a:ext cx="2592799" cy="1946139"/>
          </a:xfrm>
          <a:prstGeom prst="rect">
            <a:avLst/>
          </a:prstGeom>
          <a:noFill/>
        </p:spPr>
      </p:pic>
      <p:pic>
        <p:nvPicPr>
          <p:cNvPr id="19464" name="Picture 8" descr="http://emvergeoning.com/wp-content/uploads/2008/04/ohr-fountain-em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2297836" cy="242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lgerian" pitchFamily="82" charset="0"/>
              </a:rPr>
              <a:t>Steven Montgomery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19200"/>
            <a:ext cx="3429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of Steven’s work looks like Machinery</a:t>
            </a:r>
          </a:p>
          <a:p>
            <a:r>
              <a:rPr lang="en-US" dirty="0" smtClean="0"/>
              <a:t>His past work is very rustic, old time machinery, rough edges, and looks antique.</a:t>
            </a:r>
          </a:p>
          <a:p>
            <a:r>
              <a:rPr lang="en-US" dirty="0" smtClean="0"/>
              <a:t>His present work is modern, steel-like, with smoother lines.</a:t>
            </a:r>
            <a:endParaRPr lang="en-US" dirty="0"/>
          </a:p>
        </p:txBody>
      </p:sp>
      <p:pic>
        <p:nvPicPr>
          <p:cNvPr id="20482" name="Picture 2" descr="http://www.okharris.com/current/01242k4/montg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590800" cy="3086101"/>
          </a:xfrm>
          <a:prstGeom prst="rect">
            <a:avLst/>
          </a:prstGeom>
          <a:noFill/>
        </p:spPr>
      </p:pic>
      <p:pic>
        <p:nvPicPr>
          <p:cNvPr id="20484" name="Picture 4" descr="http://www.stevenmontgomery.net/version1/sculpture/dindus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303" y="3581400"/>
            <a:ext cx="2900223" cy="3124200"/>
          </a:xfrm>
          <a:prstGeom prst="rect">
            <a:avLst/>
          </a:prstGeom>
          <a:noFill/>
        </p:spPr>
      </p:pic>
      <p:pic>
        <p:nvPicPr>
          <p:cNvPr id="20486" name="Picture 6" descr="http://stevenmontgomery.net/images/splashpag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861467" cy="2273300"/>
          </a:xfrm>
          <a:prstGeom prst="rect">
            <a:avLst/>
          </a:prstGeom>
          <a:noFill/>
        </p:spPr>
      </p:pic>
      <p:pic>
        <p:nvPicPr>
          <p:cNvPr id="20488" name="Picture 8" descr="http://images.artnet.com/artwork_images_813_284851_steven-montgom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67200"/>
            <a:ext cx="2362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Judith Onofrio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95400"/>
            <a:ext cx="3429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Judy is known for creating large scale sculptural architectural artworks made with everyday items like broken dishes and mirror pieces to seashells.</a:t>
            </a:r>
          </a:p>
          <a:p>
            <a:r>
              <a:rPr lang="en-US" dirty="0" smtClean="0"/>
              <a:t>She creates all her work in her backyard, it is a huge working gallery.</a:t>
            </a:r>
            <a:endParaRPr lang="en-US" dirty="0"/>
          </a:p>
        </p:txBody>
      </p:sp>
      <p:pic>
        <p:nvPicPr>
          <p:cNvPr id="21506" name="Picture 2" descr="http://www.artsconnected.org/toolkit/images/onofrio_ar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371725" cy="3429000"/>
          </a:xfrm>
          <a:prstGeom prst="rect">
            <a:avLst/>
          </a:prstGeom>
          <a:noFill/>
        </p:spPr>
      </p:pic>
      <p:pic>
        <p:nvPicPr>
          <p:cNvPr id="21508" name="Picture 4" descr="http://www.mosaicbasics.com/san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2472267" cy="1854200"/>
          </a:xfrm>
          <a:prstGeom prst="rect">
            <a:avLst/>
          </a:prstGeom>
          <a:noFill/>
        </p:spPr>
      </p:pic>
      <p:pic>
        <p:nvPicPr>
          <p:cNvPr id="21510" name="Picture 6" descr="http://www.chazen.wisc.edu/colimg/TE-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71600"/>
            <a:ext cx="2705100" cy="2857500"/>
          </a:xfrm>
          <a:prstGeom prst="rect">
            <a:avLst/>
          </a:prstGeom>
          <a:noFill/>
        </p:spPr>
      </p:pic>
      <p:pic>
        <p:nvPicPr>
          <p:cNvPr id="21512" name="Picture 8" descr="http://mnartists.org/ejournal/images/ju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050" y="4114800"/>
            <a:ext cx="3409950" cy="257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663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Famous Ceramic Artists</vt:lpstr>
      <vt:lpstr>Nan Smith</vt:lpstr>
      <vt:lpstr>Stephen de Staebler</vt:lpstr>
      <vt:lpstr>Michael Lucero</vt:lpstr>
      <vt:lpstr>Marilyn Levine</vt:lpstr>
      <vt:lpstr>Jack Earl </vt:lpstr>
      <vt:lpstr>George Ohr</vt:lpstr>
      <vt:lpstr>Steven Montgomery</vt:lpstr>
      <vt:lpstr>Judith Onofrio</vt:lpstr>
      <vt:lpstr>Robert Arneson</vt:lpstr>
      <vt:lpstr>Ken Price</vt:lpstr>
      <vt:lpstr>Rudy Autio</vt:lpstr>
      <vt:lpstr>Justin Novak</vt:lpstr>
      <vt:lpstr>Adrian Arleo</vt:lpstr>
    </vt:vector>
  </TitlesOfParts>
  <Company>Dundee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Ceramic Artists</dc:title>
  <dc:creator>Dundee Community Schools</dc:creator>
  <cp:lastModifiedBy>Joel</cp:lastModifiedBy>
  <cp:revision>28</cp:revision>
  <dcterms:created xsi:type="dcterms:W3CDTF">2010-03-10T16:29:54Z</dcterms:created>
  <dcterms:modified xsi:type="dcterms:W3CDTF">2010-03-14T22:49:49Z</dcterms:modified>
</cp:coreProperties>
</file>